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03" r:id="rId2"/>
    <p:sldId id="504" r:id="rId3"/>
    <p:sldId id="505" r:id="rId4"/>
    <p:sldId id="506" r:id="rId5"/>
    <p:sldId id="498" r:id="rId6"/>
    <p:sldId id="499" r:id="rId7"/>
    <p:sldId id="500" r:id="rId8"/>
    <p:sldId id="488" r:id="rId9"/>
    <p:sldId id="501" r:id="rId10"/>
    <p:sldId id="493" r:id="rId11"/>
    <p:sldId id="50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/>
    <p:restoredTop sz="84687"/>
  </p:normalViewPr>
  <p:slideViewPr>
    <p:cSldViewPr snapToGrid="0">
      <p:cViewPr varScale="1">
        <p:scale>
          <a:sx n="110" d="100"/>
          <a:sy n="110" d="100"/>
        </p:scale>
        <p:origin x="2360" y="176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1AECC-BBDB-3246-B23A-741F258A2B72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1BEF2-3AAE-7940-A53E-13D271EC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FFD4C3BD-C38A-6748-8EF7-C93D55D72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8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Setup for the next few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4C3BD-C38A-6748-8EF7-C93D55D72EA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3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 = r x p</a:t>
            </a:r>
          </a:p>
          <a:p>
            <a:r>
              <a:rPr lang="en-US" dirty="0"/>
              <a:t>= </a:t>
            </a:r>
            <a:r>
              <a:rPr lang="en-US" dirty="0" err="1"/>
              <a:t>mvr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4C3BD-C38A-6748-8EF7-C93D55D72EA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85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 = IA</a:t>
            </a:r>
          </a:p>
          <a:p>
            <a:r>
              <a:rPr lang="en-US" dirty="0"/>
              <a:t>= (q/T) (pi R^2)</a:t>
            </a:r>
          </a:p>
          <a:p>
            <a:r>
              <a:rPr lang="en-US" dirty="0"/>
              <a:t>=  q pi R^2/ (2pi R/v)</a:t>
            </a:r>
          </a:p>
          <a:p>
            <a:r>
              <a:rPr lang="en-US" dirty="0"/>
              <a:t>= q R v/2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4C3BD-C38A-6748-8EF7-C93D55D72EA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33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 = </a:t>
            </a:r>
            <a:r>
              <a:rPr lang="en-US" dirty="0" err="1"/>
              <a:t>qRv</a:t>
            </a:r>
            <a:r>
              <a:rPr lang="en-US" dirty="0"/>
              <a:t>/2</a:t>
            </a:r>
          </a:p>
          <a:p>
            <a:r>
              <a:rPr lang="en-US" dirty="0"/>
              <a:t>= (q/2m) 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4C3BD-C38A-6748-8EF7-C93D55D72EA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65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CORRECT ANSWER:  D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USED IN: Fa2016</a:t>
            </a:r>
            <a:r>
              <a:rPr lang="en-US" altLang="en-US" baseline="0" dirty="0">
                <a:ea typeface="ヒラギノ角ゴ Pro W3" charset="-128"/>
              </a:rPr>
              <a:t>  (SJP)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LECTURE NUMBER: 1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STUDENT RESPONSES: </a:t>
            </a:r>
            <a:r>
              <a:rPr lang="en-US" altLang="en-US" b="1" dirty="0">
                <a:ea typeface="ヒラギノ角ゴ Pro W3" charset="-128"/>
              </a:rPr>
              <a:t> </a:t>
            </a:r>
            <a:r>
              <a:rPr lang="en-US" altLang="en-US" b="0" dirty="0">
                <a:ea typeface="ヒラギノ角ゴ Pro W3" charset="-128"/>
              </a:rPr>
              <a:t>6,0,23,</a:t>
            </a:r>
            <a:r>
              <a:rPr lang="en-US" altLang="en-US" b="1" dirty="0">
                <a:ea typeface="ヒラギノ角ゴ Pro W3" charset="-128"/>
              </a:rPr>
              <a:t>[[71]],</a:t>
            </a:r>
            <a:r>
              <a:rPr lang="en-US" altLang="en-US" b="0" baseline="0" dirty="0">
                <a:ea typeface="ヒラギノ角ゴ Pro W3" charset="-128"/>
              </a:rPr>
              <a:t> 0</a:t>
            </a:r>
            <a:endParaRPr lang="en-US" altLang="en-US" b="0" dirty="0">
              <a:ea typeface="ヒラギノ角ゴ Pro W3" charset="-128"/>
            </a:endParaRPr>
          </a:p>
          <a:p>
            <a:pPr eaLnBrk="1" hangingPunct="1"/>
            <a:r>
              <a:rPr lang="en-US" altLang="en-US" b="1" dirty="0">
                <a:ea typeface="ヒラギノ角ゴ Pro W3" charset="-128"/>
              </a:rPr>
              <a:t>INSTRUCTOR NOTES: 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WRITTEN BY: Gina </a:t>
            </a:r>
            <a:r>
              <a:rPr lang="en-US" altLang="en-US" dirty="0" err="1">
                <a:ea typeface="ヒラギノ角ゴ Pro W3" charset="-128"/>
              </a:rPr>
              <a:t>Passante</a:t>
            </a:r>
            <a:r>
              <a:rPr lang="en-US" altLang="en-US" dirty="0">
                <a:ea typeface="ヒラギノ角ゴ Pro W3" charset="-128"/>
              </a:rPr>
              <a:t> (CSF)</a:t>
            </a:r>
            <a:r>
              <a:rPr lang="en-US" altLang="en-US" baseline="0" dirty="0">
                <a:ea typeface="ヒラギノ角ゴ Pro W3" charset="-128"/>
              </a:rPr>
              <a:t>, adapted by SJP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SJP Comments:   The direction of spin is slightly hard to see</a:t>
            </a:r>
            <a:r>
              <a:rPr lang="en-US" altLang="en-US" baseline="0" dirty="0">
                <a:ea typeface="ヒラギノ角ゴ Pro W3" charset="-128"/>
              </a:rPr>
              <a:t> in my picture, but I VERY clearly explained it in front of them to make sure there was no ambiguity. </a:t>
            </a:r>
          </a:p>
          <a:p>
            <a:pPr eaLnBrk="1" hangingPunct="1"/>
            <a:r>
              <a:rPr lang="en-US" baseline="0" dirty="0">
                <a:ea typeface="ヒラギノ角ゴ Pro W3" charset="-128"/>
              </a:rPr>
              <a:t>Some have forgotten their “right hand rule”/</a:t>
            </a:r>
          </a:p>
          <a:p>
            <a:pPr eaLnBrk="1" hangingPunct="1"/>
            <a:r>
              <a:rPr lang="en-US" baseline="0" dirty="0">
                <a:ea typeface="ヒラギノ角ゴ Pro W3" charset="-128"/>
              </a:rPr>
              <a:t>A few voted A (meaning they got spin right, but missed the negative sign in mu?) </a:t>
            </a:r>
          </a:p>
          <a:p>
            <a:pPr eaLnBrk="1" hangingPunct="1"/>
            <a:r>
              <a:rPr lang="en-US" baseline="0" dirty="0">
                <a:ea typeface="ヒラギノ角ゴ Pro W3" charset="-128"/>
              </a:rPr>
              <a:t>¼ voted for C, exactly reversed, but I did not get the reasons from them. But they, at least are seeing the “sign”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4C3BD-C38A-6748-8EF7-C93D55D72EA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0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CORRECT ANSWER:  B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USED IN: Fa2016</a:t>
            </a:r>
            <a:r>
              <a:rPr lang="en-US" altLang="en-US" baseline="0" dirty="0">
                <a:ea typeface="ヒラギノ角ゴ Pro W3" charset="-128"/>
              </a:rPr>
              <a:t>  (SJP)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LECTURE NUMBER: 1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STUDENT RESPONSES: </a:t>
            </a:r>
            <a:r>
              <a:rPr lang="en-US" altLang="en-US" b="1" dirty="0">
                <a:ea typeface="ヒラギノ角ゴ Pro W3" charset="-128"/>
              </a:rPr>
              <a:t> </a:t>
            </a:r>
            <a:r>
              <a:rPr lang="en-US" altLang="en-US" dirty="0">
                <a:ea typeface="ヒラギノ角ゴ Pro W3" charset="-128"/>
              </a:rPr>
              <a:t>53, </a:t>
            </a:r>
            <a:r>
              <a:rPr lang="en-US" altLang="en-US" b="1" dirty="0">
                <a:ea typeface="ヒラギノ角ゴ Pro W3" charset="-128"/>
              </a:rPr>
              <a:t>[[43]</a:t>
            </a:r>
            <a:r>
              <a:rPr lang="en-US" altLang="en-US" b="0" dirty="0">
                <a:ea typeface="ヒラギノ角ゴ Pro W3" charset="-128"/>
              </a:rPr>
              <a:t>],</a:t>
            </a:r>
            <a:r>
              <a:rPr lang="en-US" altLang="en-US" b="0" baseline="0" dirty="0">
                <a:ea typeface="ヒラギノ角ゴ Pro W3" charset="-128"/>
              </a:rPr>
              <a:t> 3, 0, 0 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b="1" dirty="0">
                <a:ea typeface="ヒラギノ角ゴ Pro W3" charset="-128"/>
              </a:rPr>
              <a:t>INSTRUCTOR NOTES: </a:t>
            </a:r>
            <a:r>
              <a:rPr lang="en-US" altLang="en-US" b="0" dirty="0" err="1">
                <a:ea typeface="ヒラギノ角ゴ Pro W3" charset="-128"/>
              </a:rPr>
              <a:t>muz</a:t>
            </a:r>
            <a:r>
              <a:rPr lang="en-US" altLang="en-US" b="0" baseline="0" dirty="0">
                <a:ea typeface="ヒラギノ角ゴ Pro W3" charset="-128"/>
              </a:rPr>
              <a:t> is +, but </a:t>
            </a:r>
            <a:r>
              <a:rPr lang="en-US" altLang="en-US" b="0" baseline="0" dirty="0" err="1">
                <a:ea typeface="ヒラギノ角ゴ Pro W3" charset="-128"/>
              </a:rPr>
              <a:t>dBz</a:t>
            </a:r>
            <a:r>
              <a:rPr lang="en-US" altLang="en-US" b="0" baseline="0" dirty="0">
                <a:ea typeface="ヒラギノ角ゴ Pro W3" charset="-128"/>
              </a:rPr>
              <a:t>/</a:t>
            </a:r>
            <a:r>
              <a:rPr lang="en-US" altLang="en-US" b="0" baseline="0" dirty="0" err="1">
                <a:ea typeface="ヒラギノ角ゴ Pro W3" charset="-128"/>
              </a:rPr>
              <a:t>dz</a:t>
            </a:r>
            <a:r>
              <a:rPr lang="en-US" altLang="en-US" b="0" baseline="0" dirty="0">
                <a:ea typeface="ヒラギノ角ゴ Pro W3" charset="-128"/>
              </a:rPr>
              <a:t> in the figure is negative, so force is down (and spin is down) That’s why the SG is “S on top”, so that spin up goes up</a:t>
            </a:r>
            <a:r>
              <a:rPr lang="is-IS" altLang="en-US" b="0" baseline="0" dirty="0">
                <a:ea typeface="ヒラギノ角ゴ Pro W3" charset="-128"/>
              </a:rPr>
              <a:t>…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WRITTEN BY: Gina </a:t>
            </a:r>
            <a:r>
              <a:rPr lang="en-US" altLang="en-US" dirty="0" err="1">
                <a:ea typeface="ヒラギノ角ゴ Pro W3" charset="-128"/>
              </a:rPr>
              <a:t>Passante</a:t>
            </a:r>
            <a:r>
              <a:rPr lang="en-US" altLang="en-US" dirty="0">
                <a:ea typeface="ヒラギノ角ゴ Pro W3" charset="-128"/>
              </a:rPr>
              <a:t> (CSF)</a:t>
            </a:r>
            <a:r>
              <a:rPr lang="en-US" altLang="en-US" baseline="0" dirty="0">
                <a:ea typeface="ヒラギノ角ゴ Pro W3" charset="-128"/>
              </a:rPr>
              <a:t>, adapted by SJP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SJP Comments:  This was about 90% WRONG</a:t>
            </a:r>
            <a:r>
              <a:rPr lang="en-US" altLang="en-US" baseline="0" dirty="0">
                <a:ea typeface="ヒラギノ角ゴ Pro W3" charset="-128"/>
              </a:rPr>
              <a:t> at first, so I pointed out to them that they need to look carefully at the figure and decide what the sign of </a:t>
            </a:r>
            <a:r>
              <a:rPr lang="en-US" altLang="en-US" baseline="0" dirty="0" err="1">
                <a:ea typeface="ヒラギノ角ゴ Pro W3" charset="-128"/>
              </a:rPr>
              <a:t>dBz</a:t>
            </a:r>
            <a:r>
              <a:rPr lang="en-US" altLang="en-US" baseline="0" dirty="0">
                <a:ea typeface="ヒラギノ角ゴ Pro W3" charset="-128"/>
              </a:rPr>
              <a:t>/</a:t>
            </a:r>
            <a:r>
              <a:rPr lang="en-US" altLang="en-US" baseline="0" dirty="0" err="1">
                <a:ea typeface="ヒラギノ角ゴ Pro W3" charset="-128"/>
              </a:rPr>
              <a:t>dz</a:t>
            </a:r>
            <a:r>
              <a:rPr lang="en-US" altLang="en-US" baseline="0" dirty="0">
                <a:ea typeface="ヒラギノ角ゴ Pro W3" charset="-128"/>
              </a:rPr>
              <a:t> is</a:t>
            </a:r>
            <a:r>
              <a:rPr lang="is-IS" altLang="en-US" baseline="0" dirty="0">
                <a:ea typeface="ヒラギノ角ゴ Pro W3" charset="-128"/>
              </a:rPr>
              <a:t>… This helped, and it quickly shifted to closer to 50/50. </a:t>
            </a:r>
            <a:r>
              <a:rPr lang="is-IS" altLang="en-US" baseline="0">
                <a:ea typeface="ヒラギノ角ゴ Pro W3" charset="-128"/>
              </a:rPr>
              <a:t>It was quite rushed (had &lt;1 minute!)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4C3BD-C38A-6748-8EF7-C93D55D72EA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0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CORRECT ANSWER:  A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USED IN: Fa2016</a:t>
            </a:r>
            <a:r>
              <a:rPr lang="en-US" altLang="en-US" baseline="0" dirty="0">
                <a:ea typeface="ヒラギノ角ゴ Pro W3" charset="-128"/>
              </a:rPr>
              <a:t>  (SJP)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LECTURE NUMBER: 1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STUDENT RESPONSES: </a:t>
            </a:r>
            <a:r>
              <a:rPr lang="en-US" altLang="en-US" b="1" dirty="0">
                <a:ea typeface="ヒラギノ角ゴ Pro W3" charset="-128"/>
              </a:rPr>
              <a:t> </a:t>
            </a:r>
            <a:r>
              <a:rPr lang="en-US" altLang="en-US" dirty="0">
                <a:ea typeface="ヒラギノ角ゴ Pro W3" charset="-128"/>
              </a:rPr>
              <a:t>0% </a:t>
            </a:r>
            <a:r>
              <a:rPr lang="en-US" altLang="en-US" b="1" dirty="0">
                <a:ea typeface="ヒラギノ角ゴ Pro W3" charset="-128"/>
              </a:rPr>
              <a:t>[[0%]]</a:t>
            </a:r>
            <a:r>
              <a:rPr lang="en-US" altLang="en-US" dirty="0">
                <a:ea typeface="ヒラギノ角ゴ Pro W3" charset="-128"/>
              </a:rPr>
              <a:t> 0% 0% 0% </a:t>
            </a:r>
          </a:p>
          <a:p>
            <a:pPr eaLnBrk="1" hangingPunct="1"/>
            <a:r>
              <a:rPr lang="en-US" altLang="en-US" b="1" dirty="0">
                <a:ea typeface="ヒラギノ角ゴ Pro W3" charset="-128"/>
              </a:rPr>
              <a:t>INSTRUCTOR NOTES: |</a:t>
            </a:r>
            <a:r>
              <a:rPr lang="en-US" altLang="en-US" b="0" dirty="0">
                <a:ea typeface="ヒラギノ角ゴ Pro W3" charset="-128"/>
              </a:rPr>
              <a:t>Force| depends on the magnitude</a:t>
            </a:r>
            <a:r>
              <a:rPr lang="en-US" altLang="en-US" b="0" baseline="0" dirty="0">
                <a:ea typeface="ヒラギノ角ゴ Pro W3" charset="-128"/>
              </a:rPr>
              <a:t> of the z component of mu, which is larger for system A. 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WRITTEN BY: Gina </a:t>
            </a:r>
            <a:r>
              <a:rPr lang="en-US" altLang="en-US" dirty="0" err="1">
                <a:ea typeface="ヒラギノ角ゴ Pro W3" charset="-128"/>
              </a:rPr>
              <a:t>Passante</a:t>
            </a:r>
            <a:r>
              <a:rPr lang="en-US" altLang="en-US" dirty="0">
                <a:ea typeface="ヒラギノ角ゴ Pro W3" charset="-128"/>
              </a:rPr>
              <a:t> (CSF)</a:t>
            </a:r>
            <a:r>
              <a:rPr lang="en-US" altLang="en-US" baseline="0" dirty="0">
                <a:ea typeface="ヒラギノ角ゴ Pro W3" charset="-128"/>
              </a:rPr>
              <a:t>, adapted by SJP</a:t>
            </a:r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SJP Comments: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4C3BD-C38A-6748-8EF7-C93D55D72EA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4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Lecture #1, Phys 3220 Sp16  Responses: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ヒラギノ角ゴ Pro W3" charset="-128"/>
              </a:rPr>
              <a:t>STUDENT RESPONSES:</a:t>
            </a:r>
          </a:p>
          <a:p>
            <a:pPr eaLnBrk="1" hangingPunct="1"/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CORRECT ANSWER: B if we use what we’ve learned so far classically, C is where we’re heading with spin!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FIRST USED IN: Fall 2008 (</a:t>
            </a:r>
            <a:r>
              <a:rPr lang="en-US" altLang="en-US" dirty="0" err="1">
                <a:ea typeface="ヒラギノ角ゴ Pro W3" charset="-128"/>
              </a:rPr>
              <a:t>DeWolfe</a:t>
            </a:r>
            <a:r>
              <a:rPr lang="en-US" altLang="en-US" dirty="0">
                <a:ea typeface="ヒラギノ角ゴ Pro W3" charset="-128"/>
              </a:rPr>
              <a:t>/Pollock)</a:t>
            </a:r>
            <a:r>
              <a:rPr lang="en-US" altLang="en-US" baseline="0" dirty="0">
                <a:ea typeface="ヒラギノ角ゴ Pro W3" charset="-128"/>
              </a:rPr>
              <a:t>  </a:t>
            </a:r>
            <a:r>
              <a:rPr lang="en-US" altLang="en-US" dirty="0">
                <a:ea typeface="ヒラギノ角ゴ Pro W3" charset="-128"/>
              </a:rPr>
              <a:t>LECTURE NUMBER: 39</a:t>
            </a:r>
          </a:p>
          <a:p>
            <a:r>
              <a:rPr lang="en-US" altLang="en-US" b="1" dirty="0">
                <a:ea typeface="ヒラギノ角ゴ Pro W3" charset="-128"/>
              </a:rPr>
              <a:t>INSTRUCTOR NOTES: 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SJP’s Answer: C  </a:t>
            </a:r>
            <a:r>
              <a:rPr lang="en-US" altLang="en-US" dirty="0" err="1">
                <a:ea typeface="ヒラギノ角ゴ Pro W3" charset="-128"/>
              </a:rPr>
              <a:t>Lz</a:t>
            </a:r>
            <a:r>
              <a:rPr lang="en-US" altLang="en-US" dirty="0">
                <a:ea typeface="ヒラギノ角ゴ Pro W3" charset="-128"/>
              </a:rPr>
              <a:t> is quantized in integers, so 2l+1 should be odd. But with spin, we can get any (integer) # of spots. The spacing would be even according to the formula (depending only on the z-component of L) </a:t>
            </a:r>
          </a:p>
          <a:p>
            <a:r>
              <a:rPr lang="en-US" altLang="en-US" dirty="0">
                <a:ea typeface="ヒラギノ角ゴ Pro W3" charset="-128"/>
              </a:rPr>
              <a:t>Classically,</a:t>
            </a:r>
            <a:r>
              <a:rPr lang="en-US" altLang="en-US" baseline="0" dirty="0">
                <a:ea typeface="ヒラギノ角ゴ Pro W3" charset="-128"/>
              </a:rPr>
              <a:t> it should be a continuous smear. </a:t>
            </a: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latin typeface="Symbol" charset="2"/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WRITTEN BY: Steve Pollock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fld id="{1A508124-747A-6C4D-B504-FA8A2F556505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058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7E99EDCC-A004-4348-A901-5F26B394D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76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33EDB124-C73F-4242-9C36-A8E871C1C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1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9E55DFC1-9319-754F-854F-13BB25E9B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8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072B9F2C-1BF8-7B44-A763-EDC48959A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02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01493EFD-07F8-1642-8881-7F3A7B62E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39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56EFA637-6BB4-024D-A294-BE01F96E7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90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655DBBA2-DCEB-194F-ADE3-EFE9D42C2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30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58658ECD-E817-6A41-888E-8AB2C2F4C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2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06AB6300-784C-4543-B668-10089575A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8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FFF2ABDA-BC65-204C-A230-EC6F788EB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93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anose="020B0604020202020204" pitchFamily="34" charset="0"/>
                <a:ea typeface="ヒラギノ角ゴ Pro W3" pitchFamily="-111" charset="-128"/>
              </a:defRPr>
            </a:lvl1pPr>
          </a:lstStyle>
          <a:p>
            <a:pPr>
              <a:defRPr/>
            </a:pPr>
            <a:fld id="{D341BD74-660A-564D-9E8C-B0C47434F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3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9738"/>
            <a:ext cx="77724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0425"/>
            <a:ext cx="77724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ヒラギノ角ゴ Pro W3" pitchFamily="52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ヒラギノ角ゴ Pro W3" pitchFamily="52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ヒラギノ角ゴ Pro W3" pitchFamily="52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ヒラギノ角ゴ Pro W3" pitchFamily="52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5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5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5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5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9E3C2-3EC3-8C4F-8EDF-1DB085E16C27}"/>
              </a:ext>
            </a:extLst>
          </p:cNvPr>
          <p:cNvSpPr txBox="1"/>
          <p:nvPr/>
        </p:nvSpPr>
        <p:spPr>
          <a:xfrm>
            <a:off x="359923" y="389106"/>
            <a:ext cx="842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particle with positive charge q and mass m moves with speed v in a circle with radius R.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D6DAF3-DCB2-8246-8D37-FBC331C19414}"/>
              </a:ext>
            </a:extLst>
          </p:cNvPr>
          <p:cNvSpPr/>
          <p:nvPr/>
        </p:nvSpPr>
        <p:spPr bwMode="auto">
          <a:xfrm>
            <a:off x="3117272" y="1392382"/>
            <a:ext cx="2431473" cy="23275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1F78A1-47F7-BF4F-9761-F103B63014C5}"/>
              </a:ext>
            </a:extLst>
          </p:cNvPr>
          <p:cNvSpPr/>
          <p:nvPr/>
        </p:nvSpPr>
        <p:spPr bwMode="auto">
          <a:xfrm>
            <a:off x="5260168" y="3089915"/>
            <a:ext cx="207818" cy="20781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A3984-36D6-E042-81FB-40BB6ADF315A}"/>
              </a:ext>
            </a:extLst>
          </p:cNvPr>
          <p:cNvSpPr txBox="1"/>
          <p:nvPr/>
        </p:nvSpPr>
        <p:spPr>
          <a:xfrm>
            <a:off x="5451676" y="32061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q,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2FEAB-804B-FA44-82AF-0E113CB101E5}"/>
              </a:ext>
            </a:extLst>
          </p:cNvPr>
          <p:cNvSpPr txBox="1"/>
          <p:nvPr/>
        </p:nvSpPr>
        <p:spPr>
          <a:xfrm>
            <a:off x="5949387" y="20371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D1447A-D703-7F4B-AD02-9BDA4787B2CF}"/>
              </a:ext>
            </a:extLst>
          </p:cNvPr>
          <p:cNvCxnSpPr>
            <a:cxnSpLocks/>
          </p:cNvCxnSpPr>
          <p:nvPr/>
        </p:nvCxnSpPr>
        <p:spPr bwMode="auto">
          <a:xfrm flipV="1">
            <a:off x="5352501" y="2233914"/>
            <a:ext cx="596886" cy="959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47B08C-E336-5A4C-AA8A-BBAE5578A105}"/>
              </a:ext>
            </a:extLst>
          </p:cNvPr>
          <p:cNvCxnSpPr>
            <a:cxnSpLocks/>
          </p:cNvCxnSpPr>
          <p:nvPr/>
        </p:nvCxnSpPr>
        <p:spPr bwMode="auto">
          <a:xfrm>
            <a:off x="4363656" y="2546430"/>
            <a:ext cx="983848" cy="648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5AAD18-8F1D-3646-BE30-13739AD732CE}"/>
              </a:ext>
            </a:extLst>
          </p:cNvPr>
          <p:cNvSpPr txBox="1"/>
          <p:nvPr/>
        </p:nvSpPr>
        <p:spPr>
          <a:xfrm>
            <a:off x="4826643" y="23149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2092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238" y="325316"/>
            <a:ext cx="8744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Silver atoms:   </a:t>
            </a:r>
          </a:p>
          <a:p>
            <a:r>
              <a:rPr lang="en-US" dirty="0"/>
              <a:t>	Electrically neutral</a:t>
            </a:r>
          </a:p>
          <a:p>
            <a:r>
              <a:rPr lang="en-US" dirty="0"/>
              <a:t>	47 e-, </a:t>
            </a:r>
          </a:p>
          <a:p>
            <a:r>
              <a:rPr lang="en-US" dirty="0"/>
              <a:t>	orbiting nucleus with 47 protons and 60 (or 62) neutrons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2" y="2886913"/>
            <a:ext cx="5527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Electronic configuration is:</a:t>
            </a:r>
          </a:p>
          <a:p>
            <a:r>
              <a:rPr lang="en-US" dirty="0"/>
              <a:t>1s</a:t>
            </a:r>
            <a:r>
              <a:rPr lang="en-US" baseline="30000" dirty="0"/>
              <a:t>2 </a:t>
            </a:r>
            <a:r>
              <a:rPr lang="en-US" dirty="0"/>
              <a:t>2s</a:t>
            </a:r>
            <a:r>
              <a:rPr lang="en-US" baseline="30000" dirty="0"/>
              <a:t>2 </a:t>
            </a:r>
            <a:r>
              <a:rPr lang="en-US" dirty="0"/>
              <a:t>2p</a:t>
            </a:r>
            <a:r>
              <a:rPr lang="en-US" baseline="30000" dirty="0"/>
              <a:t>6 </a:t>
            </a:r>
            <a:r>
              <a:rPr lang="en-US" dirty="0"/>
              <a:t>3s</a:t>
            </a:r>
            <a:r>
              <a:rPr lang="en-US" baseline="30000" dirty="0"/>
              <a:t>2 </a:t>
            </a:r>
            <a:r>
              <a:rPr lang="en-US" dirty="0"/>
              <a:t>3p</a:t>
            </a:r>
            <a:r>
              <a:rPr lang="en-US" baseline="30000" dirty="0"/>
              <a:t>6 </a:t>
            </a:r>
            <a:r>
              <a:rPr lang="en-US" dirty="0"/>
              <a:t>4s</a:t>
            </a:r>
            <a:r>
              <a:rPr lang="en-US" baseline="30000" dirty="0"/>
              <a:t>2 </a:t>
            </a:r>
            <a:r>
              <a:rPr lang="en-US" dirty="0"/>
              <a:t>3d</a:t>
            </a:r>
            <a:r>
              <a:rPr lang="en-US" baseline="30000" dirty="0"/>
              <a:t>10 </a:t>
            </a:r>
            <a:r>
              <a:rPr lang="en-US" dirty="0"/>
              <a:t>4p</a:t>
            </a:r>
            <a:r>
              <a:rPr lang="en-US" baseline="30000" dirty="0"/>
              <a:t>6 </a:t>
            </a:r>
            <a:r>
              <a:rPr lang="en-US" dirty="0"/>
              <a:t>4d</a:t>
            </a:r>
            <a:r>
              <a:rPr lang="en-US" baseline="30000" dirty="0"/>
              <a:t>10   </a:t>
            </a:r>
            <a:r>
              <a:rPr lang="en-US" dirty="0"/>
              <a:t>5s</a:t>
            </a:r>
            <a:r>
              <a:rPr lang="en-US" baseline="30000" dirty="0"/>
              <a:t>1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3390486" y="1319971"/>
            <a:ext cx="501658" cy="4919473"/>
          </a:xfrm>
          <a:prstGeom prst="rightBrace">
            <a:avLst>
              <a:gd name="adj1" fmla="val 8333"/>
              <a:gd name="adj2" fmla="val 50932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428" y="4104136"/>
            <a:ext cx="272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overall L or S!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7" y="4133477"/>
            <a:ext cx="3028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lone electron </a:t>
            </a:r>
          </a:p>
          <a:p>
            <a:r>
              <a:rPr lang="en-US" dirty="0"/>
              <a:t>outside closed shells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7268" y="1952440"/>
            <a:ext cx="6723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protons and neutrons are 2000x more massive, </a:t>
            </a:r>
          </a:p>
          <a:p>
            <a:r>
              <a:rPr lang="en-US" i="1" dirty="0"/>
              <a:t>so insignificant contribution to </a:t>
            </a:r>
            <a:r>
              <a:rPr lang="en-US" i="1" dirty="0">
                <a:latin typeface="Symbol" charset="2"/>
                <a:ea typeface="Symbol" charset="2"/>
                <a:cs typeface="Symbol" charset="2"/>
              </a:rPr>
              <a:t>m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6260678" y="3411920"/>
            <a:ext cx="501162" cy="678597"/>
          </a:xfrm>
          <a:prstGeom prst="rightBrace">
            <a:avLst>
              <a:gd name="adj1" fmla="val 8333"/>
              <a:gd name="adj2" fmla="val 50932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040" y="5153883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L=0, but </a:t>
            </a:r>
          </a:p>
          <a:p>
            <a:r>
              <a:rPr lang="en-US" dirty="0"/>
              <a:t>Does have 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268" y="4669277"/>
            <a:ext cx="2188723" cy="2188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71607" y="2381681"/>
                <a:ext cx="1636118" cy="632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𝑔</m:t>
                      </m:r>
                      <m:f>
                        <m:fPr>
                          <m:ctrlPr>
                            <a:rPr lang="bg-BG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US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607" y="2381681"/>
                <a:ext cx="1636118" cy="632545"/>
              </a:xfrm>
              <a:prstGeom prst="rect">
                <a:avLst/>
              </a:prstGeom>
              <a:blipFill>
                <a:blip r:embed="rId3"/>
                <a:stretch>
                  <a:fillRect l="-76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D7F5-9984-AC4E-A5CE-D49B51F8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/>
              <a:t>Experimental Result</a:t>
            </a:r>
          </a:p>
        </p:txBody>
      </p:sp>
      <p:pic>
        <p:nvPicPr>
          <p:cNvPr id="2050" name="Picture 2" descr="Milestone 2Answers on a postcard">
            <a:extLst>
              <a:ext uri="{FF2B5EF4-FFF2-40B4-BE49-F238E27FC236}">
                <a16:creationId xmlns:a16="http://schemas.microsoft.com/office/drawing/2014/main" id="{2FC4B46B-71D1-E54F-BA0B-CB418677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409942"/>
            <a:ext cx="4508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7EC6C9-82A1-D848-A1F5-8BA8D5942C02}"/>
              </a:ext>
            </a:extLst>
          </p:cNvPr>
          <p:cNvSpPr/>
          <p:nvPr/>
        </p:nvSpPr>
        <p:spPr>
          <a:xfrm>
            <a:off x="789972" y="4763189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23248"/>
                </a:solidFill>
                <a:latin typeface="Arial" panose="020B0604020202020204" pitchFamily="34" charset="0"/>
              </a:rPr>
              <a:t>Postcard sent from Walther Gerlach to Niels Bohr on February 8 1922 shows a photograph of the beam splitting. The message reads: "“....the experimental proof of directional </a:t>
            </a:r>
            <a:r>
              <a:rPr lang="en-US" sz="2000" dirty="0" err="1">
                <a:solidFill>
                  <a:srgbClr val="323248"/>
                </a:solidFill>
                <a:latin typeface="Arial" panose="020B0604020202020204" pitchFamily="34" charset="0"/>
              </a:rPr>
              <a:t>quantisation</a:t>
            </a:r>
            <a:r>
              <a:rPr lang="en-US" sz="2000" dirty="0">
                <a:solidFill>
                  <a:srgbClr val="323248"/>
                </a:solidFill>
                <a:latin typeface="Arial" panose="020B0604020202020204" pitchFamily="34" charset="0"/>
              </a:rPr>
              <a:t>. We congratulate you on the confirmation of your theory....”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932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9E3C2-3EC3-8C4F-8EDF-1DB085E16C27}"/>
              </a:ext>
            </a:extLst>
          </p:cNvPr>
          <p:cNvSpPr txBox="1"/>
          <p:nvPr/>
        </p:nvSpPr>
        <p:spPr>
          <a:xfrm>
            <a:off x="359923" y="389106"/>
            <a:ext cx="8424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particle with positive charge q and mass m moves with speed v in a circle with radius R.</a:t>
            </a:r>
          </a:p>
          <a:p>
            <a:endParaRPr lang="en-US" dirty="0"/>
          </a:p>
          <a:p>
            <a:r>
              <a:rPr lang="en-US" dirty="0"/>
              <a:t>What is the particle’s </a:t>
            </a:r>
          </a:p>
          <a:p>
            <a:r>
              <a:rPr lang="en-US" dirty="0"/>
              <a:t>angular momentum?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D6DAF3-DCB2-8246-8D37-FBC331C19414}"/>
              </a:ext>
            </a:extLst>
          </p:cNvPr>
          <p:cNvSpPr/>
          <p:nvPr/>
        </p:nvSpPr>
        <p:spPr bwMode="auto">
          <a:xfrm>
            <a:off x="5686852" y="1207187"/>
            <a:ext cx="2431473" cy="23275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1F78A1-47F7-BF4F-9761-F103B63014C5}"/>
              </a:ext>
            </a:extLst>
          </p:cNvPr>
          <p:cNvSpPr/>
          <p:nvPr/>
        </p:nvSpPr>
        <p:spPr bwMode="auto">
          <a:xfrm>
            <a:off x="7829748" y="2904720"/>
            <a:ext cx="207818" cy="20781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A3984-36D6-E042-81FB-40BB6ADF315A}"/>
              </a:ext>
            </a:extLst>
          </p:cNvPr>
          <p:cNvSpPr txBox="1"/>
          <p:nvPr/>
        </p:nvSpPr>
        <p:spPr>
          <a:xfrm>
            <a:off x="8021256" y="302099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q,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2FEAB-804B-FA44-82AF-0E113CB101E5}"/>
              </a:ext>
            </a:extLst>
          </p:cNvPr>
          <p:cNvSpPr txBox="1"/>
          <p:nvPr/>
        </p:nvSpPr>
        <p:spPr>
          <a:xfrm>
            <a:off x="8518967" y="18519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D1447A-D703-7F4B-AD02-9BDA4787B2CF}"/>
              </a:ext>
            </a:extLst>
          </p:cNvPr>
          <p:cNvCxnSpPr>
            <a:cxnSpLocks/>
          </p:cNvCxnSpPr>
          <p:nvPr/>
        </p:nvCxnSpPr>
        <p:spPr bwMode="auto">
          <a:xfrm flipV="1">
            <a:off x="7922081" y="2048719"/>
            <a:ext cx="596886" cy="959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47B08C-E336-5A4C-AA8A-BBAE5578A105}"/>
              </a:ext>
            </a:extLst>
          </p:cNvPr>
          <p:cNvCxnSpPr>
            <a:cxnSpLocks/>
          </p:cNvCxnSpPr>
          <p:nvPr/>
        </p:nvCxnSpPr>
        <p:spPr bwMode="auto">
          <a:xfrm>
            <a:off x="6933236" y="2361235"/>
            <a:ext cx="983848" cy="648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5AAD18-8F1D-3646-BE30-13739AD732CE}"/>
              </a:ext>
            </a:extLst>
          </p:cNvPr>
          <p:cNvSpPr txBox="1"/>
          <p:nvPr/>
        </p:nvSpPr>
        <p:spPr>
          <a:xfrm>
            <a:off x="7396223" y="21297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8240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9E3C2-3EC3-8C4F-8EDF-1DB085E16C27}"/>
              </a:ext>
            </a:extLst>
          </p:cNvPr>
          <p:cNvSpPr txBox="1"/>
          <p:nvPr/>
        </p:nvSpPr>
        <p:spPr>
          <a:xfrm>
            <a:off x="359923" y="389106"/>
            <a:ext cx="84241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particle with positive charge q and mass m moves with speed v in a circle with radius R.</a:t>
            </a:r>
          </a:p>
          <a:p>
            <a:endParaRPr lang="en-US" dirty="0"/>
          </a:p>
          <a:p>
            <a:r>
              <a:rPr lang="en-US" dirty="0"/>
              <a:t>What is the particle’s </a:t>
            </a:r>
          </a:p>
          <a:p>
            <a:r>
              <a:rPr lang="en-US" dirty="0"/>
              <a:t>magnetic moment?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D6DAF3-DCB2-8246-8D37-FBC331C19414}"/>
              </a:ext>
            </a:extLst>
          </p:cNvPr>
          <p:cNvSpPr/>
          <p:nvPr/>
        </p:nvSpPr>
        <p:spPr bwMode="auto">
          <a:xfrm>
            <a:off x="5686852" y="1207187"/>
            <a:ext cx="2431473" cy="23275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1F78A1-47F7-BF4F-9761-F103B63014C5}"/>
              </a:ext>
            </a:extLst>
          </p:cNvPr>
          <p:cNvSpPr/>
          <p:nvPr/>
        </p:nvSpPr>
        <p:spPr bwMode="auto">
          <a:xfrm>
            <a:off x="7829748" y="2904720"/>
            <a:ext cx="207818" cy="20781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A3984-36D6-E042-81FB-40BB6ADF315A}"/>
              </a:ext>
            </a:extLst>
          </p:cNvPr>
          <p:cNvSpPr txBox="1"/>
          <p:nvPr/>
        </p:nvSpPr>
        <p:spPr>
          <a:xfrm>
            <a:off x="8021256" y="302099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q,m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2FEAB-804B-FA44-82AF-0E113CB101E5}"/>
              </a:ext>
            </a:extLst>
          </p:cNvPr>
          <p:cNvSpPr txBox="1"/>
          <p:nvPr/>
        </p:nvSpPr>
        <p:spPr>
          <a:xfrm>
            <a:off x="8518967" y="18519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D1447A-D703-7F4B-AD02-9BDA4787B2CF}"/>
              </a:ext>
            </a:extLst>
          </p:cNvPr>
          <p:cNvCxnSpPr>
            <a:cxnSpLocks/>
          </p:cNvCxnSpPr>
          <p:nvPr/>
        </p:nvCxnSpPr>
        <p:spPr bwMode="auto">
          <a:xfrm flipV="1">
            <a:off x="7922081" y="2048719"/>
            <a:ext cx="596886" cy="959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47B08C-E336-5A4C-AA8A-BBAE5578A105}"/>
              </a:ext>
            </a:extLst>
          </p:cNvPr>
          <p:cNvCxnSpPr>
            <a:cxnSpLocks/>
          </p:cNvCxnSpPr>
          <p:nvPr/>
        </p:nvCxnSpPr>
        <p:spPr bwMode="auto">
          <a:xfrm>
            <a:off x="6933236" y="2361235"/>
            <a:ext cx="983848" cy="648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5AAD18-8F1D-3646-BE30-13739AD732CE}"/>
              </a:ext>
            </a:extLst>
          </p:cNvPr>
          <p:cNvSpPr txBox="1"/>
          <p:nvPr/>
        </p:nvSpPr>
        <p:spPr>
          <a:xfrm>
            <a:off x="7396223" y="21297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6462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9E3C2-3EC3-8C4F-8EDF-1DB085E16C27}"/>
              </a:ext>
            </a:extLst>
          </p:cNvPr>
          <p:cNvSpPr txBox="1"/>
          <p:nvPr/>
        </p:nvSpPr>
        <p:spPr>
          <a:xfrm>
            <a:off x="359923" y="389106"/>
            <a:ext cx="8424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particle with positive charge q and mass m moves with speed v in a circle with radius R.</a:t>
            </a:r>
          </a:p>
          <a:p>
            <a:endParaRPr lang="en-US" dirty="0"/>
          </a:p>
          <a:p>
            <a:r>
              <a:rPr lang="en-US" dirty="0"/>
              <a:t>What is the particle’s </a:t>
            </a:r>
          </a:p>
          <a:p>
            <a:r>
              <a:rPr lang="en-US" dirty="0"/>
              <a:t>magnetic moment in terms of its</a:t>
            </a:r>
          </a:p>
          <a:p>
            <a:r>
              <a:rPr lang="en-US" dirty="0"/>
              <a:t>angular momentum?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D6DAF3-DCB2-8246-8D37-FBC331C19414}"/>
              </a:ext>
            </a:extLst>
          </p:cNvPr>
          <p:cNvSpPr/>
          <p:nvPr/>
        </p:nvSpPr>
        <p:spPr bwMode="auto">
          <a:xfrm>
            <a:off x="5686852" y="1207187"/>
            <a:ext cx="2431473" cy="23275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1F78A1-47F7-BF4F-9761-F103B63014C5}"/>
              </a:ext>
            </a:extLst>
          </p:cNvPr>
          <p:cNvSpPr/>
          <p:nvPr/>
        </p:nvSpPr>
        <p:spPr bwMode="auto">
          <a:xfrm>
            <a:off x="7829748" y="2904720"/>
            <a:ext cx="207818" cy="20781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A3984-36D6-E042-81FB-40BB6ADF315A}"/>
              </a:ext>
            </a:extLst>
          </p:cNvPr>
          <p:cNvSpPr txBox="1"/>
          <p:nvPr/>
        </p:nvSpPr>
        <p:spPr>
          <a:xfrm>
            <a:off x="8021256" y="302099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q,m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2FEAB-804B-FA44-82AF-0E113CB101E5}"/>
              </a:ext>
            </a:extLst>
          </p:cNvPr>
          <p:cNvSpPr txBox="1"/>
          <p:nvPr/>
        </p:nvSpPr>
        <p:spPr>
          <a:xfrm>
            <a:off x="8518967" y="18519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D1447A-D703-7F4B-AD02-9BDA4787B2CF}"/>
              </a:ext>
            </a:extLst>
          </p:cNvPr>
          <p:cNvCxnSpPr>
            <a:cxnSpLocks/>
          </p:cNvCxnSpPr>
          <p:nvPr/>
        </p:nvCxnSpPr>
        <p:spPr bwMode="auto">
          <a:xfrm flipV="1">
            <a:off x="7922081" y="2048719"/>
            <a:ext cx="596886" cy="959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47B08C-E336-5A4C-AA8A-BBAE5578A105}"/>
              </a:ext>
            </a:extLst>
          </p:cNvPr>
          <p:cNvCxnSpPr>
            <a:cxnSpLocks/>
          </p:cNvCxnSpPr>
          <p:nvPr/>
        </p:nvCxnSpPr>
        <p:spPr bwMode="auto">
          <a:xfrm>
            <a:off x="6933236" y="2361235"/>
            <a:ext cx="983848" cy="648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5AAD18-8F1D-3646-BE30-13739AD732CE}"/>
              </a:ext>
            </a:extLst>
          </p:cNvPr>
          <p:cNvSpPr txBox="1"/>
          <p:nvPr/>
        </p:nvSpPr>
        <p:spPr>
          <a:xfrm>
            <a:off x="7396223" y="21297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5521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720879" y="581285"/>
            <a:ext cx="610797" cy="1929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425716" y="2327190"/>
            <a:ext cx="830025" cy="2820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7284" y="389714"/>
                <a:ext cx="7443769" cy="1648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solid spinning sphere of negative charge sits in the </a:t>
                </a:r>
              </a:p>
              <a:p>
                <a:r>
                  <a:rPr lang="en-US" dirty="0"/>
                  <a:t>B-field shown. </a:t>
                </a:r>
              </a:p>
              <a:p>
                <a:endParaRPr lang="en-US" dirty="0"/>
              </a:p>
              <a:p>
                <a:r>
                  <a:rPr lang="en-US" dirty="0"/>
                  <a:t>In which directions are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>
                    <a:latin typeface="Symbol" charset="2"/>
                    <a:ea typeface="Symbol" charset="2"/>
                    <a:cs typeface="Symbol" charset="2"/>
                  </a:rPr>
                  <a:t> </a:t>
                </a:r>
                <a:r>
                  <a:rPr lang="en-US" dirty="0"/>
                  <a:t>of this sphere?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4" y="389714"/>
                <a:ext cx="7443769" cy="1648721"/>
              </a:xfrm>
              <a:prstGeom prst="rect">
                <a:avLst/>
              </a:prstGeom>
              <a:blipFill rotWithShape="0">
                <a:blip r:embed="rId3"/>
                <a:stretch>
                  <a:fillRect l="-1229" t="-2593" r="-328" b="-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62399" y="1727001"/>
            <a:ext cx="2117386" cy="4425506"/>
            <a:chOff x="420374" y="1143340"/>
            <a:chExt cx="2117386" cy="4425506"/>
          </a:xfrm>
        </p:grpSpPr>
        <p:grpSp>
          <p:nvGrpSpPr>
            <p:cNvPr id="4" name="Group 3"/>
            <p:cNvGrpSpPr/>
            <p:nvPr/>
          </p:nvGrpSpPr>
          <p:grpSpPr>
            <a:xfrm>
              <a:off x="420374" y="1922412"/>
              <a:ext cx="2117386" cy="3646434"/>
              <a:chOff x="420374" y="1922412"/>
              <a:chExt cx="2117386" cy="3646434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544069" y="1922412"/>
                <a:ext cx="1993691" cy="36464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52" charset="-128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800865" y="4502944"/>
                <a:ext cx="1475522" cy="1051812"/>
                <a:chOff x="2383436" y="2848131"/>
                <a:chExt cx="1475522" cy="1051812"/>
              </a:xfrm>
            </p:grpSpPr>
            <p:cxnSp>
              <p:nvCxnSpPr>
                <p:cNvPr id="6" name="Straight Arrow Connector 5"/>
                <p:cNvCxnSpPr/>
                <p:nvPr/>
              </p:nvCxnSpPr>
              <p:spPr bwMode="auto">
                <a:xfrm flipH="1" flipV="1">
                  <a:off x="2383436" y="2848131"/>
                  <a:ext cx="91440" cy="1034322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17" name="Straight Arrow Connector 16"/>
                <p:cNvCxnSpPr/>
                <p:nvPr/>
              </p:nvCxnSpPr>
              <p:spPr bwMode="auto">
                <a:xfrm flipV="1">
                  <a:off x="2865616" y="2865621"/>
                  <a:ext cx="0" cy="1034322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18" name="Straight Arrow Connector 17"/>
                <p:cNvCxnSpPr/>
                <p:nvPr/>
              </p:nvCxnSpPr>
              <p:spPr bwMode="auto">
                <a:xfrm flipV="1">
                  <a:off x="3315318" y="2865621"/>
                  <a:ext cx="0" cy="1034322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19" name="Straight Arrow Connector 18"/>
                <p:cNvCxnSpPr/>
                <p:nvPr/>
              </p:nvCxnSpPr>
              <p:spPr bwMode="auto">
                <a:xfrm flipV="1">
                  <a:off x="3767518" y="2853131"/>
                  <a:ext cx="91440" cy="1034322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845835" y="2926889"/>
                <a:ext cx="1414812" cy="657570"/>
                <a:chOff x="2385936" y="4409604"/>
                <a:chExt cx="1414812" cy="657570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 bwMode="auto">
                <a:xfrm flipH="1" flipV="1">
                  <a:off x="2385936" y="4409604"/>
                  <a:ext cx="45720" cy="64008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 flipV="1">
                  <a:off x="2853126" y="4427094"/>
                  <a:ext cx="0" cy="64008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2" name="Straight Arrow Connector 21"/>
                <p:cNvCxnSpPr/>
                <p:nvPr/>
              </p:nvCxnSpPr>
              <p:spPr bwMode="auto">
                <a:xfrm flipV="1">
                  <a:off x="3302828" y="4427094"/>
                  <a:ext cx="0" cy="64008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4" name="Straight Arrow Connector 23"/>
                <p:cNvCxnSpPr/>
                <p:nvPr/>
              </p:nvCxnSpPr>
              <p:spPr bwMode="auto">
                <a:xfrm flipV="1">
                  <a:off x="3755028" y="4414604"/>
                  <a:ext cx="45720" cy="64008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891555" y="1990989"/>
                <a:ext cx="1372390" cy="345020"/>
                <a:chOff x="2373446" y="5631304"/>
                <a:chExt cx="1372390" cy="345020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 bwMode="auto">
                <a:xfrm flipH="1" flipV="1">
                  <a:off x="2373446" y="5656284"/>
                  <a:ext cx="18288" cy="32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 flipV="1">
                  <a:off x="2825646" y="5643794"/>
                  <a:ext cx="0" cy="32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7" name="Straight Arrow Connector 26"/>
                <p:cNvCxnSpPr/>
                <p:nvPr/>
              </p:nvCxnSpPr>
              <p:spPr bwMode="auto">
                <a:xfrm flipV="1">
                  <a:off x="3275348" y="5643794"/>
                  <a:ext cx="0" cy="32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35" name="Straight Arrow Connector 34"/>
                <p:cNvCxnSpPr/>
                <p:nvPr/>
              </p:nvCxnSpPr>
              <p:spPr bwMode="auto">
                <a:xfrm flipV="1">
                  <a:off x="3727548" y="5631304"/>
                  <a:ext cx="18288" cy="32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sp>
            <p:nvSpPr>
              <p:cNvPr id="12" name="Oval 11"/>
              <p:cNvSpPr/>
              <p:nvPr/>
            </p:nvSpPr>
            <p:spPr bwMode="auto">
              <a:xfrm>
                <a:off x="978524" y="3316400"/>
                <a:ext cx="962988" cy="915282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ヒラギノ角ゴ Pro W3" pitchFamily="52" charset="-128"/>
                  </a:rPr>
                  <a:t>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ヒラギノ角ゴ Pro W3" pitchFamily="52" charset="-128"/>
                  </a:rPr>
                  <a:t>-     -   -      -  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 flipV="1">
                <a:off x="1167770" y="2799386"/>
                <a:ext cx="792030" cy="15940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Arc 39"/>
              <p:cNvSpPr/>
              <p:nvPr/>
            </p:nvSpPr>
            <p:spPr bwMode="auto">
              <a:xfrm rot="1396479">
                <a:off x="420374" y="3565881"/>
                <a:ext cx="1864209" cy="369846"/>
              </a:xfrm>
              <a:prstGeom prst="arc">
                <a:avLst>
                  <a:gd name="adj1" fmla="val 20793507"/>
                  <a:gd name="adj2" fmla="val 6230606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arrow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52" charset="-128"/>
                </a:endParaRPr>
              </a:p>
            </p:txBody>
          </p:sp>
        </p:grpSp>
        <p:sp>
          <p:nvSpPr>
            <p:cNvPr id="13" name="Arc 12"/>
            <p:cNvSpPr/>
            <p:nvPr/>
          </p:nvSpPr>
          <p:spPr bwMode="auto">
            <a:xfrm rot="2944938" flipV="1">
              <a:off x="-452679" y="2026477"/>
              <a:ext cx="3130361" cy="1364088"/>
            </a:xfrm>
            <a:prstGeom prst="arc">
              <a:avLst>
                <a:gd name="adj1" fmla="val 18889536"/>
                <a:gd name="adj2" fmla="val 210620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52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49038" y="2630048"/>
                <a:ext cx="2298899" cy="360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</a:rPr>
                          <m:t>S</m:t>
                        </m:r>
                      </m:e>
                    </m:acc>
                    <m:r>
                      <a:rPr lang="en-US" i="0"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μ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/>
                  <a:t>   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μ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pPr marL="457200" indent="-457200">
                  <a:buAutoNum type="alphaUcParenR" startAt="3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/>
                  <a:t>  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μ</m:t>
                        </m:r>
                      </m:e>
                    </m:acc>
                  </m:oMath>
                </a14:m>
                <a:endParaRPr lang="en-US" dirty="0"/>
              </a:p>
              <a:p>
                <a:pPr marL="457200" indent="-457200">
                  <a:buAutoNum type="alphaUcParenR" startAt="3"/>
                </a:pPr>
                <a:endParaRPr lang="en-US" dirty="0"/>
              </a:p>
              <a:p>
                <a:pPr marL="457200" indent="-457200">
                  <a:buAutoNum type="alphaUcParenR" startAt="3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/>
                  <a:t>  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μ</m:t>
                        </m:r>
                      </m:e>
                    </m:acc>
                  </m:oMath>
                </a14:m>
                <a:endParaRPr lang="en-US" dirty="0"/>
              </a:p>
              <a:p>
                <a:pPr marL="457200" indent="-457200">
                  <a:buAutoNum type="alphaUcParenR" startAt="3"/>
                </a:pPr>
                <a:endParaRPr lang="en-US" dirty="0"/>
              </a:p>
              <a:p>
                <a:pPr marL="457200" indent="-457200">
                  <a:buAutoNum type="alphaUcParenR" startAt="3"/>
                </a:pPr>
                <a:r>
                  <a:rPr lang="en-US" dirty="0"/>
                  <a:t>Other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38" y="2630048"/>
                <a:ext cx="2298899" cy="3605089"/>
              </a:xfrm>
              <a:prstGeom prst="rect">
                <a:avLst/>
              </a:prstGeom>
              <a:blipFill>
                <a:blip r:embed="rId4"/>
                <a:stretch>
                  <a:fillRect l="-3846" b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cxnSpLocks/>
          </p:cNvCxnSpPr>
          <p:nvPr/>
        </p:nvCxnSpPr>
        <p:spPr bwMode="auto">
          <a:xfrm flipV="1">
            <a:off x="5915826" y="2671010"/>
            <a:ext cx="196216" cy="3890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5908876" y="3430634"/>
            <a:ext cx="183261" cy="3688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7155165" y="2744731"/>
            <a:ext cx="243219" cy="3875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7142934" y="3520313"/>
            <a:ext cx="183261" cy="3688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5920448" y="4257591"/>
            <a:ext cx="183261" cy="3688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7133483" y="4241782"/>
            <a:ext cx="212522" cy="42773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5881394" y="5021073"/>
            <a:ext cx="168533" cy="3629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7106072" y="5029931"/>
            <a:ext cx="183261" cy="3688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9763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6908" y="1424815"/>
                <a:ext cx="2014398" cy="1071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f>
                        <m:fPr>
                          <m:ctrlPr>
                            <a:rPr lang="bg-BG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bg-BG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08" y="1424815"/>
                <a:ext cx="2014398" cy="1071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 bwMode="auto">
          <a:xfrm>
            <a:off x="6720879" y="581285"/>
            <a:ext cx="610797" cy="1929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425716" y="2327190"/>
            <a:ext cx="830025" cy="2820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916" y="626367"/>
            <a:ext cx="824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In which </a:t>
            </a:r>
            <a:r>
              <a:rPr lang="en-US" dirty="0">
                <a:solidFill>
                  <a:srgbClr val="002060"/>
                </a:solidFill>
              </a:rPr>
              <a:t>direction is the approximate force on the sphere?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9101" y="2720316"/>
            <a:ext cx="14350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  Up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AutoNum type="alphaUcParenR" startAt="2"/>
            </a:pPr>
            <a:r>
              <a:rPr lang="en-US" dirty="0"/>
              <a:t>Down</a:t>
            </a:r>
          </a:p>
          <a:p>
            <a:pPr marL="457200" indent="-457200">
              <a:buAutoNum type="alphaUcParenR" startAt="2"/>
            </a:pPr>
            <a:endParaRPr lang="en-US" dirty="0"/>
          </a:p>
          <a:p>
            <a:pPr marL="457200" indent="-457200">
              <a:buAutoNum type="alphaUcParenR" startAt="2"/>
            </a:pPr>
            <a:endParaRPr lang="en-US" dirty="0"/>
          </a:p>
          <a:p>
            <a:pPr marL="457200" indent="-457200">
              <a:buAutoNum type="alphaUcParenR" startAt="2"/>
            </a:pPr>
            <a:r>
              <a:rPr lang="en-US" dirty="0"/>
              <a:t>Zero 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72056" y="1813142"/>
            <a:ext cx="2046787" cy="4519565"/>
            <a:chOff x="416022" y="2338435"/>
            <a:chExt cx="2046787" cy="4519565"/>
          </a:xfrm>
        </p:grpSpPr>
        <p:sp>
          <p:nvSpPr>
            <p:cNvPr id="3" name="Rectangle 2"/>
            <p:cNvSpPr/>
            <p:nvPr/>
          </p:nvSpPr>
          <p:spPr bwMode="auto">
            <a:xfrm>
              <a:off x="469118" y="3211566"/>
              <a:ext cx="1993691" cy="36464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52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25914" y="5792098"/>
              <a:ext cx="1475522" cy="1051812"/>
              <a:chOff x="2383436" y="2848131"/>
              <a:chExt cx="1475522" cy="1051812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flipH="1" flipV="1">
                <a:off x="2383436" y="2848131"/>
                <a:ext cx="91440" cy="103432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2865616" y="2865621"/>
                <a:ext cx="0" cy="103432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3315318" y="2865621"/>
                <a:ext cx="0" cy="103432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3767518" y="2853131"/>
                <a:ext cx="91440" cy="103432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770884" y="4216043"/>
              <a:ext cx="1414812" cy="657570"/>
              <a:chOff x="2385936" y="4409604"/>
              <a:chExt cx="1414812" cy="657570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 flipH="1" flipV="1">
                <a:off x="2385936" y="4409604"/>
                <a:ext cx="45720" cy="64008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2853126" y="4427094"/>
                <a:ext cx="0" cy="64008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3302828" y="4427094"/>
                <a:ext cx="0" cy="64008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755028" y="4414604"/>
                <a:ext cx="45720" cy="64008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7" name="Group 6"/>
            <p:cNvGrpSpPr/>
            <p:nvPr/>
          </p:nvGrpSpPr>
          <p:grpSpPr>
            <a:xfrm>
              <a:off x="816604" y="3280143"/>
              <a:ext cx="1372390" cy="345020"/>
              <a:chOff x="2373446" y="5631304"/>
              <a:chExt cx="1372390" cy="345020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 flipH="1" flipV="1">
                <a:off x="2373446" y="5656284"/>
                <a:ext cx="18288" cy="3200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2825646" y="5643794"/>
                <a:ext cx="0" cy="3200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3275348" y="5643794"/>
                <a:ext cx="0" cy="3200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3727548" y="5631304"/>
                <a:ext cx="18288" cy="3200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>
              <a:off x="416022" y="2338435"/>
              <a:ext cx="1529341" cy="3277562"/>
              <a:chOff x="2926354" y="2330770"/>
              <a:chExt cx="1529341" cy="3277562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492707" y="4014248"/>
                <a:ext cx="962988" cy="1594084"/>
                <a:chOff x="3462728" y="3931163"/>
                <a:chExt cx="962988" cy="1677170"/>
              </a:xfrm>
            </p:grpSpPr>
            <p:sp>
              <p:nvSpPr>
                <p:cNvPr id="12" name="Oval 11"/>
                <p:cNvSpPr/>
                <p:nvPr/>
              </p:nvSpPr>
              <p:spPr bwMode="auto">
                <a:xfrm>
                  <a:off x="3462728" y="4455883"/>
                  <a:ext cx="962988" cy="9629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ヒラギノ角ゴ Pro W3" pitchFamily="52" charset="-128"/>
                    </a:rPr>
                    <a:t> </a:t>
                  </a:r>
                  <a:r>
                    <a: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charset="0"/>
                      <a:ea typeface="ヒラギノ角ゴ Pro W3" pitchFamily="52" charset="-128"/>
                    </a:rPr>
                    <a:t>-     -   -      -  </a:t>
                  </a: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 bwMode="auto">
                <a:xfrm flipV="1">
                  <a:off x="3633686" y="3931163"/>
                  <a:ext cx="792030" cy="167717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dashDot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sp>
            <p:nvSpPr>
              <p:cNvPr id="13" name="Arc 12"/>
              <p:cNvSpPr/>
              <p:nvPr/>
            </p:nvSpPr>
            <p:spPr bwMode="auto">
              <a:xfrm rot="2944938" flipV="1">
                <a:off x="2043217" y="3213907"/>
                <a:ext cx="3130361" cy="1364088"/>
              </a:xfrm>
              <a:prstGeom prst="arc">
                <a:avLst>
                  <a:gd name="adj1" fmla="val 18889536"/>
                  <a:gd name="adj2" fmla="val 21062076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52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 flipH="1">
                  <a:off x="1810155" y="3559601"/>
                  <a:ext cx="26131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810155" y="3559601"/>
                  <a:ext cx="261319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651" t="-17333" r="-44186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 bwMode="auto">
            <a:xfrm flipV="1">
              <a:off x="1074150" y="5434983"/>
              <a:ext cx="168533" cy="36292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06578" y="5290472"/>
                  <a:ext cx="444352" cy="508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78" y="5290472"/>
                  <a:ext cx="444352" cy="50885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57779D-AB83-1846-872E-B1ACFB11F322}"/>
              </a:ext>
            </a:extLst>
          </p:cNvPr>
          <p:cNvCxnSpPr/>
          <p:nvPr/>
        </p:nvCxnSpPr>
        <p:spPr bwMode="auto">
          <a:xfrm flipV="1">
            <a:off x="644236" y="3345873"/>
            <a:ext cx="0" cy="1932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FCEB31-4A12-744E-B76F-36242959025D}"/>
              </a:ext>
            </a:extLst>
          </p:cNvPr>
          <p:cNvSpPr txBox="1"/>
          <p:nvPr/>
        </p:nvSpPr>
        <p:spPr>
          <a:xfrm>
            <a:off x="727364" y="31588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7069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425716" y="2327190"/>
            <a:ext cx="830025" cy="2820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19314" y="2588996"/>
            <a:ext cx="3498339" cy="36464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45142" y="5291847"/>
            <a:ext cx="2431914" cy="929493"/>
            <a:chOff x="2473597" y="2970450"/>
            <a:chExt cx="1297159" cy="929493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2473597" y="2970450"/>
              <a:ext cx="1281" cy="91200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2865616" y="2970450"/>
              <a:ext cx="2317" cy="9294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3314156" y="2989905"/>
              <a:ext cx="1162" cy="9100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3767518" y="2970450"/>
              <a:ext cx="3238" cy="91700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1206229" y="3599234"/>
            <a:ext cx="2495786" cy="651809"/>
            <a:chOff x="2431105" y="4415365"/>
            <a:chExt cx="1323923" cy="651809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2431105" y="4415365"/>
              <a:ext cx="551" cy="6343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2853126" y="4427094"/>
              <a:ext cx="0" cy="64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3302828" y="4427094"/>
              <a:ext cx="0" cy="6400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3741788" y="4454276"/>
              <a:ext cx="13240" cy="60040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1201733" y="2626461"/>
            <a:ext cx="2553145" cy="409814"/>
            <a:chOff x="2391734" y="5602962"/>
            <a:chExt cx="1336654" cy="373362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2391734" y="5602962"/>
              <a:ext cx="2354" cy="3733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2825646" y="5643794"/>
              <a:ext cx="0" cy="3200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275348" y="5643794"/>
              <a:ext cx="0" cy="3200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3727548" y="5602967"/>
              <a:ext cx="840" cy="34837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646118" y="441903"/>
            <a:ext cx="5609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two spheres are spinning with the same angular momentum, just oriented differently.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Which sphere feels the larger |force?|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4426" y="1580965"/>
            <a:ext cx="2099882" cy="3277562"/>
            <a:chOff x="2926354" y="2330770"/>
            <a:chExt cx="2099882" cy="3277562"/>
          </a:xfrm>
        </p:grpSpPr>
        <p:grpSp>
          <p:nvGrpSpPr>
            <p:cNvPr id="41" name="Group 40"/>
            <p:cNvGrpSpPr/>
            <p:nvPr/>
          </p:nvGrpSpPr>
          <p:grpSpPr>
            <a:xfrm>
              <a:off x="3492707" y="4014248"/>
              <a:ext cx="1533529" cy="1594084"/>
              <a:chOff x="3462728" y="3931163"/>
              <a:chExt cx="1533529" cy="167717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3462728" y="4455883"/>
                <a:ext cx="962988" cy="9629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ヒラギノ角ゴ Pro W3" pitchFamily="52" charset="-128"/>
                  </a:rPr>
                  <a:t>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ヒラギノ角ゴ Pro W3" pitchFamily="52" charset="-128"/>
                  </a:rPr>
                  <a:t>-     -   -      -  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 flipV="1">
                <a:off x="3633686" y="3931163"/>
                <a:ext cx="792030" cy="16771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40" name="Arc 39"/>
              <p:cNvSpPr/>
              <p:nvPr/>
            </p:nvSpPr>
            <p:spPr bwMode="auto">
              <a:xfrm rot="1135566">
                <a:off x="3505932" y="4060090"/>
                <a:ext cx="1490325" cy="329545"/>
              </a:xfrm>
              <a:prstGeom prst="arc">
                <a:avLst>
                  <a:gd name="adj1" fmla="val 19180574"/>
                  <a:gd name="adj2" fmla="val 14269512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52" charset="-128"/>
                </a:endParaRPr>
              </a:p>
            </p:txBody>
          </p:sp>
        </p:grpSp>
        <p:sp>
          <p:nvSpPr>
            <p:cNvPr id="13" name="Arc 12"/>
            <p:cNvSpPr/>
            <p:nvPr/>
          </p:nvSpPr>
          <p:spPr bwMode="auto">
            <a:xfrm rot="2944938" flipV="1">
              <a:off x="2043217" y="3213907"/>
              <a:ext cx="3130361" cy="1364088"/>
            </a:xfrm>
            <a:prstGeom prst="arc">
              <a:avLst>
                <a:gd name="adj1" fmla="val 18889536"/>
                <a:gd name="adj2" fmla="val 210620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52" charset="-128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490301" y="3014852"/>
            <a:ext cx="26397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  A</a:t>
            </a:r>
          </a:p>
          <a:p>
            <a:endParaRPr lang="en-US" dirty="0"/>
          </a:p>
          <a:p>
            <a:pPr marL="457200" indent="-457200">
              <a:buAutoNum type="alphaUcParenR" startAt="2"/>
            </a:pPr>
            <a:endParaRPr lang="en-US" dirty="0"/>
          </a:p>
          <a:p>
            <a:pPr marL="457200" indent="-457200">
              <a:buAutoNum type="alphaUcParenR" startAt="2"/>
            </a:pPr>
            <a:r>
              <a:rPr lang="en-US" dirty="0"/>
              <a:t>B</a:t>
            </a:r>
          </a:p>
          <a:p>
            <a:pPr marL="457200" indent="-457200">
              <a:buAutoNum type="alphaUcParenR" startAt="2"/>
            </a:pPr>
            <a:endParaRPr lang="en-US" dirty="0"/>
          </a:p>
          <a:p>
            <a:pPr marL="457200" indent="-457200">
              <a:buAutoNum type="alphaUcParenR" startAt="2"/>
            </a:pPr>
            <a:endParaRPr lang="en-US" dirty="0"/>
          </a:p>
          <a:p>
            <a:pPr marL="457200" indent="-457200">
              <a:buAutoNum type="alphaUcParenR" startAt="2"/>
            </a:pPr>
            <a:r>
              <a:rPr lang="en-US" dirty="0"/>
              <a:t>It’s the same.  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1188231" y="4741407"/>
            <a:ext cx="168533" cy="3629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01512" y="46459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991361" y="1633789"/>
            <a:ext cx="2205518" cy="3337954"/>
            <a:chOff x="3529929" y="2181409"/>
            <a:chExt cx="2205518" cy="3337954"/>
          </a:xfrm>
        </p:grpSpPr>
        <p:grpSp>
          <p:nvGrpSpPr>
            <p:cNvPr id="37" name="Group 36"/>
            <p:cNvGrpSpPr/>
            <p:nvPr/>
          </p:nvGrpSpPr>
          <p:grpSpPr>
            <a:xfrm>
              <a:off x="4116333" y="3750832"/>
              <a:ext cx="1416060" cy="1537699"/>
              <a:chOff x="3383230" y="3801025"/>
              <a:chExt cx="1416060" cy="1617846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3462728" y="4455883"/>
                <a:ext cx="962988" cy="9629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ヒラギノ角ゴ Pro W3" pitchFamily="52" charset="-128"/>
                  </a:rPr>
                  <a:t>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ヒラギノ角ゴ Pro W3" pitchFamily="52" charset="-128"/>
                  </a:rPr>
                  <a:t>-     -   -      -  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3383230" y="4544992"/>
                <a:ext cx="1416060" cy="7312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45" name="Arc 44"/>
              <p:cNvSpPr/>
              <p:nvPr/>
            </p:nvSpPr>
            <p:spPr bwMode="auto">
              <a:xfrm rot="4075800">
                <a:off x="3828502" y="4428417"/>
                <a:ext cx="1568003" cy="313220"/>
              </a:xfrm>
              <a:prstGeom prst="arc">
                <a:avLst>
                  <a:gd name="adj1" fmla="val 19180574"/>
                  <a:gd name="adj2" fmla="val 14269512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lg" len="lg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52" charset="-128"/>
                </a:endParaRPr>
              </a:p>
            </p:txBody>
          </p:sp>
        </p:grpSp>
        <p:sp>
          <p:nvSpPr>
            <p:cNvPr id="38" name="Arc 37"/>
            <p:cNvSpPr/>
            <p:nvPr/>
          </p:nvSpPr>
          <p:spPr bwMode="auto">
            <a:xfrm rot="5129832" flipV="1">
              <a:off x="3488222" y="3064546"/>
              <a:ext cx="3130361" cy="1364088"/>
            </a:xfrm>
            <a:prstGeom prst="arc">
              <a:avLst>
                <a:gd name="adj1" fmla="val 18889536"/>
                <a:gd name="adj2" fmla="val 210620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52" charset="-128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V="1">
              <a:off x="3874330" y="5138179"/>
              <a:ext cx="285801" cy="1353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3529929" y="505769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69526" y="37095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90958" y="3847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A756D5-890F-D843-BB42-2D07D6B98091}"/>
                  </a:ext>
                </a:extLst>
              </p:cNvPr>
              <p:cNvSpPr txBox="1"/>
              <p:nvPr/>
            </p:nvSpPr>
            <p:spPr>
              <a:xfrm>
                <a:off x="6482853" y="1570288"/>
                <a:ext cx="2014398" cy="1071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f>
                        <m:fPr>
                          <m:ctrlPr>
                            <a:rPr lang="bg-BG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bg-BG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A756D5-890F-D843-BB42-2D07D6B98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853" y="1570288"/>
                <a:ext cx="2014398" cy="1071575"/>
              </a:xfrm>
              <a:prstGeom prst="rect">
                <a:avLst/>
              </a:prstGeom>
              <a:blipFill>
                <a:blip r:embed="rId3"/>
                <a:stretch>
                  <a:fillRect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8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96" y="2576701"/>
            <a:ext cx="5893849" cy="292166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4551218" y="416806"/>
            <a:ext cx="900735" cy="29507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7610" y="62306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2733D-1828-8A4E-BA0A-B6A6FEDBAF5D}"/>
              </a:ext>
            </a:extLst>
          </p:cNvPr>
          <p:cNvSpPr/>
          <p:nvPr/>
        </p:nvSpPr>
        <p:spPr bwMode="auto">
          <a:xfrm>
            <a:off x="3576577" y="2268638"/>
            <a:ext cx="1668962" cy="151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D4DA6E-7CAE-8147-B4C3-0919466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/>
              <a:t>Stern-Gerlach Experiment</a:t>
            </a:r>
            <a:br>
              <a:rPr lang="en-US" dirty="0"/>
            </a:br>
            <a:r>
              <a:rPr lang="en-US" dirty="0"/>
              <a:t>1922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694DB-753F-984D-9D94-367A6890AF29}"/>
              </a:ext>
            </a:extLst>
          </p:cNvPr>
          <p:cNvSpPr txBox="1"/>
          <p:nvPr/>
        </p:nvSpPr>
        <p:spPr>
          <a:xfrm>
            <a:off x="914400" y="5956597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Otto Stern won the Nobel Prize in 1943.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A28996-BC33-7D4C-B3B2-BE3A46EF5D6F}"/>
              </a:ext>
            </a:extLst>
          </p:cNvPr>
          <p:cNvSpPr/>
          <p:nvPr/>
        </p:nvSpPr>
        <p:spPr bwMode="auto">
          <a:xfrm>
            <a:off x="3483980" y="3657601"/>
            <a:ext cx="1493134" cy="16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A3DD1-909F-8C43-9018-7805532D54BE}"/>
              </a:ext>
            </a:extLst>
          </p:cNvPr>
          <p:cNvSpPr/>
          <p:nvPr/>
        </p:nvSpPr>
        <p:spPr bwMode="auto">
          <a:xfrm>
            <a:off x="4572000" y="3406343"/>
            <a:ext cx="879953" cy="7721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17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00744" y="447920"/>
            <a:ext cx="808355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altLang="en-US" sz="3400" dirty="0"/>
              <a:t>Given the classical formula</a:t>
            </a:r>
          </a:p>
          <a:p>
            <a:endParaRPr lang="en-US" altLang="en-US" sz="800" dirty="0"/>
          </a:p>
          <a:p>
            <a:endParaRPr lang="en-US" altLang="en-US" sz="800" dirty="0"/>
          </a:p>
          <a:p>
            <a:endParaRPr lang="en-US" altLang="en-US" sz="800" dirty="0"/>
          </a:p>
          <a:p>
            <a:r>
              <a:rPr lang="en-US" altLang="en-US" sz="3400" dirty="0"/>
              <a:t>What pattern would you expect to see on the detector screen for neutral spheres with a non-zero magnetic moment oriented randomly?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15358" y="316039"/>
                <a:ext cx="2765437" cy="113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𝑔</m:t>
                      </m:r>
                      <m:f>
                        <m:fPr>
                          <m:ctrlPr>
                            <a:rPr lang="bg-BG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bg-BG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bg-BG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358" y="316039"/>
                <a:ext cx="2765437" cy="11340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3DF40F6-7FBA-8646-8760-4AE3E3C9C1A2}"/>
              </a:ext>
            </a:extLst>
          </p:cNvPr>
          <p:cNvSpPr/>
          <p:nvPr/>
        </p:nvSpPr>
        <p:spPr bwMode="auto">
          <a:xfrm>
            <a:off x="3698449" y="3819646"/>
            <a:ext cx="273597" cy="2592729"/>
          </a:xfrm>
          <a:prstGeom prst="rect">
            <a:avLst/>
          </a:prstGeom>
          <a:gradFill>
            <a:gsLst>
              <a:gs pos="0">
                <a:schemeClr val="bg1"/>
              </a:gs>
              <a:gs pos="51988">
                <a:schemeClr val="bg1">
                  <a:lumMod val="65000"/>
                </a:schemeClr>
              </a:gs>
              <a:gs pos="27000">
                <a:schemeClr val="bg2">
                  <a:lumMod val="60000"/>
                  <a:lumOff val="40000"/>
                </a:schemeClr>
              </a:gs>
              <a:gs pos="73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DCDDB-9A42-6C42-8787-CD7EBFB19A50}"/>
              </a:ext>
            </a:extLst>
          </p:cNvPr>
          <p:cNvSpPr txBox="1"/>
          <p:nvPr/>
        </p:nvSpPr>
        <p:spPr>
          <a:xfrm>
            <a:off x="868101" y="402799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1A0A-2B5B-D34E-98F1-CA9694D65C73}"/>
              </a:ext>
            </a:extLst>
          </p:cNvPr>
          <p:cNvSpPr txBox="1"/>
          <p:nvPr/>
        </p:nvSpPr>
        <p:spPr>
          <a:xfrm>
            <a:off x="3073699" y="402799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436BA-0A57-784D-8281-A82A1C776FF9}"/>
              </a:ext>
            </a:extLst>
          </p:cNvPr>
          <p:cNvSpPr txBox="1"/>
          <p:nvPr/>
        </p:nvSpPr>
        <p:spPr>
          <a:xfrm>
            <a:off x="4965573" y="402799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F347E-2DA2-4C48-8FFA-6DB329FCEC3B}"/>
              </a:ext>
            </a:extLst>
          </p:cNvPr>
          <p:cNvSpPr txBox="1"/>
          <p:nvPr/>
        </p:nvSpPr>
        <p:spPr>
          <a:xfrm>
            <a:off x="6514761" y="402799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60656-ACD3-9842-992D-E10A0C01BBFA}"/>
              </a:ext>
            </a:extLst>
          </p:cNvPr>
          <p:cNvSpPr txBox="1"/>
          <p:nvPr/>
        </p:nvSpPr>
        <p:spPr>
          <a:xfrm>
            <a:off x="6921183" y="4027990"/>
            <a:ext cx="196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don’t know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50B40-9965-A346-A21A-B742D18A00DC}"/>
              </a:ext>
            </a:extLst>
          </p:cNvPr>
          <p:cNvSpPr/>
          <p:nvPr/>
        </p:nvSpPr>
        <p:spPr bwMode="auto">
          <a:xfrm>
            <a:off x="5615358" y="4259484"/>
            <a:ext cx="273597" cy="1273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C9F2ED-A547-6147-A751-B812583126A4}"/>
              </a:ext>
            </a:extLst>
          </p:cNvPr>
          <p:cNvSpPr/>
          <p:nvPr/>
        </p:nvSpPr>
        <p:spPr bwMode="auto">
          <a:xfrm>
            <a:off x="5615358" y="5823996"/>
            <a:ext cx="273597" cy="1273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043D0F-B725-E543-9237-4F772FC2C808}"/>
              </a:ext>
            </a:extLst>
          </p:cNvPr>
          <p:cNvSpPr/>
          <p:nvPr/>
        </p:nvSpPr>
        <p:spPr bwMode="auto">
          <a:xfrm>
            <a:off x="1531424" y="5052349"/>
            <a:ext cx="273597" cy="1273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3256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5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34080</TotalTime>
  <Words>951</Words>
  <Application>Microsoft Macintosh PowerPoint</Application>
  <PresentationFormat>On-screen Show (4:3)</PresentationFormat>
  <Paragraphs>154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Lucida Grande</vt:lpstr>
      <vt:lpstr>Symbol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Stern-Gerlach Experiment 1922</vt:lpstr>
      <vt:lpstr>PowerPoint Presentation</vt:lpstr>
      <vt:lpstr>PowerPoint Presentation</vt:lpstr>
      <vt:lpstr>Experimental Result</vt:lpstr>
    </vt:vector>
  </TitlesOfParts>
  <Manager/>
  <Company>CU Boulder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Dubson Concept Tests</dc:title>
  <dc:subject>Quantum Concept Tests</dc:subject>
  <dc:creator>Steve Goldhaber</dc:creator>
  <cp:keywords/>
  <dc:description/>
  <cp:lastModifiedBy>Gire, Elizabeth</cp:lastModifiedBy>
  <cp:revision>377</cp:revision>
  <cp:lastPrinted>2020-02-17T20:37:47Z</cp:lastPrinted>
  <dcterms:created xsi:type="dcterms:W3CDTF">2008-12-19T21:28:38Z</dcterms:created>
  <dcterms:modified xsi:type="dcterms:W3CDTF">2020-12-31T19:12:30Z</dcterms:modified>
  <cp:category/>
</cp:coreProperties>
</file>