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3"/>
  </p:normalViewPr>
  <p:slideViewPr>
    <p:cSldViewPr snapToGrid="0" snapToObjects="1">
      <p:cViewPr varScale="1">
        <p:scale>
          <a:sx n="74" d="100"/>
          <a:sy n="74" d="100"/>
        </p:scale>
        <p:origin x="6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Image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OSU Physics Bridge Courses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OSU Physics Bridge Courses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Overview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Overview</a:t>
            </a:r>
          </a:p>
        </p:txBody>
      </p:sp>
      <p:graphicFrame>
        <p:nvGraphicFramePr>
          <p:cNvPr id="154" name="Table"/>
          <p:cNvGraphicFramePr/>
          <p:nvPr>
            <p:extLst>
              <p:ext uri="{D42A27DB-BD31-4B8C-83A1-F6EECF244321}">
                <p14:modId xmlns:p14="http://schemas.microsoft.com/office/powerpoint/2010/main" val="2595905053"/>
              </p:ext>
            </p:extLst>
          </p:nvPr>
        </p:nvGraphicFramePr>
        <p:xfrm>
          <a:off x="3490208" y="4629564"/>
          <a:ext cx="16201589" cy="654076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459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977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3048">
                <a:tc>
                  <a:txBody>
                    <a:bodyPr/>
                    <a:lstStyle/>
                    <a:p>
                      <a:pPr defTabSz="914400">
                        <a:defRPr sz="3700"/>
                      </a:pPr>
                      <a:endParaRPr/>
                    </a:p>
                  </a:txBody>
                  <a:tcPr marL="63500" marR="63500" marT="0" marB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Fall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Winter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Spring</a:t>
                      </a: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2714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Core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PH562 MathM</a:t>
                      </a:r>
                    </a:p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PH651 QM 1</a:t>
                      </a:r>
                    </a:p>
                    <a:p>
                      <a:pPr algn="l" defTabSz="457200">
                        <a:defRPr sz="3700">
                          <a:solidFill>
                            <a:srgbClr val="FF2F9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PH621 CM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08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PH631 E&amp;M 1</a:t>
                      </a:r>
                    </a:p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PH652 QM 2</a:t>
                      </a:r>
                    </a:p>
                    <a:p>
                      <a:pPr algn="l" defTabSz="457200"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PH641 SM 1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08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PH632 E&amp;M 2</a:t>
                      </a:r>
                    </a:p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PH653 QM III</a:t>
                      </a:r>
                    </a:p>
                    <a:p>
                      <a:pPr algn="l" defTabSz="457200"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PH642 SM II</a:t>
                      </a:r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4300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Bridge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kumimoji="0" lang="en-US" sz="37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941100"/>
                          </a:solidFill>
                          <a:effectLst/>
                          <a:uLnTx/>
                          <a:uFillTx/>
                          <a:latin typeface="Calibri"/>
                          <a:cs typeface="Calibri"/>
                          <a:sym typeface="Calibri"/>
                        </a:rPr>
                        <a:t>PH423 E&amp;E (</a:t>
                      </a:r>
                      <a:r>
                        <a:rPr kumimoji="0" lang="en-US" sz="37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941100"/>
                          </a:solidFill>
                          <a:effectLst/>
                          <a:uLnTx/>
                          <a:uFillTx/>
                          <a:latin typeface="Calibri"/>
                          <a:cs typeface="Calibri"/>
                          <a:sym typeface="Calibri"/>
                        </a:rPr>
                        <a:t>Thermo</a:t>
                      </a:r>
                      <a:r>
                        <a:rPr kumimoji="0" lang="en-US" sz="37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941100"/>
                          </a:solidFill>
                          <a:effectLst/>
                          <a:uLnTx/>
                          <a:uFillTx/>
                          <a:latin typeface="Calibri"/>
                          <a:cs typeface="Calibri"/>
                          <a:sym typeface="Calibri"/>
                        </a:rPr>
                        <a:t>)</a:t>
                      </a:r>
                    </a:p>
                    <a:p>
                      <a:pPr algn="l" defTabSz="457200">
                        <a:defRPr sz="3700">
                          <a:solidFill>
                            <a:srgbClr val="FF2F9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PH335 CM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3700">
                          <a:solidFill>
                            <a:srgbClr val="00905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kumimoji="0" lang="en-US" sz="37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8F00"/>
                          </a:solidFill>
                          <a:effectLst/>
                          <a:uLnTx/>
                          <a:uFillTx/>
                          <a:latin typeface="Calibri"/>
                          <a:cs typeface="Calibri"/>
                          <a:sym typeface="Calibri"/>
                        </a:rPr>
                        <a:t>PH422 Static Fields (E&amp;M)</a:t>
                      </a:r>
                    </a:p>
                    <a:p>
                      <a:pPr algn="l" defTabSz="457200">
                        <a:defRPr sz="3700">
                          <a:solidFill>
                            <a:srgbClr val="00905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PH531 E&amp;M Capstone</a:t>
                      </a:r>
                      <a:endParaRPr lang="en-US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3700">
                          <a:solidFill>
                            <a:srgbClr val="00905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lang="en-US" dirty="0">
                          <a:solidFill>
                            <a:srgbClr val="0433FF"/>
                          </a:solidFill>
                        </a:rPr>
                        <a:t>PH551 QM Capstone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PH425 Quantum</a:t>
                      </a:r>
                    </a:p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dirty="0"/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PH541 Stat </a:t>
                      </a:r>
                      <a:r>
                        <a:rPr dirty="0" err="1"/>
                        <a:t>Mech</a:t>
                      </a:r>
                      <a:endParaRPr dirty="0"/>
                    </a:p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PH426 Central Forces</a:t>
                      </a:r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OSU Undergraduate Physics Program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OSU Undergraduate Physics Program</a:t>
            </a:r>
          </a:p>
        </p:txBody>
      </p:sp>
      <p:sp>
        <p:nvSpPr>
          <p:cNvPr id="157" name="Paradigms in Physics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Paradigms in Physics</a:t>
            </a:r>
          </a:p>
        </p:txBody>
      </p:sp>
      <p:graphicFrame>
        <p:nvGraphicFramePr>
          <p:cNvPr id="158" name="Table"/>
          <p:cNvGraphicFramePr/>
          <p:nvPr>
            <p:extLst>
              <p:ext uri="{D42A27DB-BD31-4B8C-83A1-F6EECF244321}">
                <p14:modId xmlns:p14="http://schemas.microsoft.com/office/powerpoint/2010/main" val="1192249552"/>
              </p:ext>
            </p:extLst>
          </p:nvPr>
        </p:nvGraphicFramePr>
        <p:xfrm>
          <a:off x="1852128" y="4698104"/>
          <a:ext cx="21113265" cy="793839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5048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7010">
                  <a:extLst>
                    <a:ext uri="{9D8B030D-6E8A-4147-A177-3AD203B41FA5}">
                      <a16:colId xmlns:a16="http://schemas.microsoft.com/office/drawing/2014/main" val="1184367132"/>
                    </a:ext>
                  </a:extLst>
                </a:gridCol>
                <a:gridCol w="30901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7443">
                  <a:extLst>
                    <a:ext uri="{9D8B030D-6E8A-4147-A177-3AD203B41FA5}">
                      <a16:colId xmlns:a16="http://schemas.microsoft.com/office/drawing/2014/main" val="1058080043"/>
                    </a:ext>
                  </a:extLst>
                </a:gridCol>
                <a:gridCol w="3616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506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2129">
                <a:tc>
                  <a:txBody>
                    <a:bodyPr/>
                    <a:lstStyle/>
                    <a:p>
                      <a:pPr defTabSz="914400">
                        <a:defRPr sz="3700"/>
                      </a:pPr>
                      <a:endParaRPr/>
                    </a:p>
                  </a:txBody>
                  <a:tcPr marL="63500" marR="63500" marT="0" marB="0" horzOverflow="overflow"/>
                </a:tc>
                <a:tc gridSpan="2">
                  <a:txBody>
                    <a:bodyPr/>
                    <a:lstStyle/>
                    <a:p>
                      <a:pPr defTabSz="457200"/>
                      <a:r>
                        <a:rPr sz="3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Fall</a:t>
                      </a:r>
                    </a:p>
                  </a:txBody>
                  <a:tcPr marL="63500" marR="63500" marT="0" marB="0" anchor="ctr" horzOverflow="overflow"/>
                </a:tc>
                <a:tc hMerge="1">
                  <a:txBody>
                    <a:bodyPr/>
                    <a:lstStyle/>
                    <a:p>
                      <a:pPr defTabSz="457200"/>
                      <a:endParaRPr sz="3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3500" marR="63500" marT="0" marB="0" anchor="ctr" horzOverflow="overflow"/>
                </a:tc>
                <a:tc gridSpan="2"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Winter</a:t>
                      </a:r>
                    </a:p>
                  </a:txBody>
                  <a:tcPr marL="63500" marR="63500" marT="0" marB="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Spring</a:t>
                      </a:r>
                    </a:p>
                  </a:txBody>
                  <a:tcPr marL="63500" marR="63500" marT="0" marB="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1690">
                <a:tc rowSpan="2"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Jr</a:t>
                      </a:r>
                    </a:p>
                  </a:txBody>
                  <a:tcPr marL="63500" marR="63500" marT="0" marB="0" anchor="ctr" horzOverflow="overflow"/>
                </a:tc>
                <a:tc rowSpan="2"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FF2F9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PH335 Techniques of Theoretical Mechanics</a:t>
                      </a:r>
                    </a:p>
                  </a:txBody>
                  <a:tcPr marL="177800" marR="177800" marT="177800" marB="177800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3700">
                          <a:solidFill>
                            <a:srgbClr val="FF2F9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lang="en-US" sz="3700" dirty="0">
                          <a:solidFill>
                            <a:srgbClr val="008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PH422 Static Fields (E&amp;M)</a:t>
                      </a:r>
                    </a:p>
                    <a:p>
                      <a:pPr algn="l" defTabSz="457200">
                        <a:defRPr sz="3700">
                          <a:solidFill>
                            <a:srgbClr val="FF2F9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dirty="0"/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dirty="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PH425 Quantum
Fundamentals</a:t>
                      </a:r>
                    </a:p>
                    <a:p>
                      <a:pPr algn="l" defTabSz="457200"/>
                      <a:endParaRPr sz="3700" dirty="0">
                        <a:solidFill>
                          <a:srgbClr val="0433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PH424 - Oscillations &amp; Waves</a:t>
                      </a:r>
                    </a:p>
                    <a:p>
                      <a:pPr algn="l" defTabSz="457200"/>
                      <a:endParaRPr sz="3700" dirty="0">
                        <a:solidFill>
                          <a:srgbClr val="0433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lang="en-US" sz="3700" dirty="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PH426 Central Forces</a:t>
                      </a:r>
                      <a:endParaRPr lang="en-US" sz="4000" dirty="0"/>
                    </a:p>
                    <a:p>
                      <a:pPr algn="l" defTabSz="457200"/>
                      <a:endParaRPr sz="3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PH427 - Periodic Systems</a:t>
                      </a:r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99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Helvetica Neue"/>
                        </a:rPr>
                        <a:t>PH411</a:t>
                      </a:r>
                    </a:p>
                    <a:p>
                      <a:pPr algn="l" defTabSz="457200"/>
                      <a:endParaRPr sz="3700" dirty="0">
                        <a:solidFill>
                          <a:srgbClr val="0433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77800" marR="177800" marT="177800" marB="17780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Helvetica Neue"/>
                        </a:rPr>
                        <a:t>PH315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 marL="177800" marR="177800" marT="177800" marB="17780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666964"/>
                  </a:ext>
                </a:extLst>
              </a:tr>
              <a:tr h="2684590"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Sr</a:t>
                      </a:r>
                    </a:p>
                  </a:txBody>
                  <a:tcPr marL="63500" marR="63500" marT="0" marB="0" anchor="ctr" horzOverflow="overflow"/>
                </a:tc>
                <a:tc gridSpan="2"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0905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PH431 E&amp;M Capstone</a:t>
                      </a:r>
                      <a:endParaRPr lang="en-US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b="0" i="0" u="none" strike="noStrike" cap="none" spc="0" baseline="0" dirty="0">
                          <a:solidFill>
                            <a:srgbClr val="0433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Helvetica Neue"/>
                        </a:rPr>
                        <a:t>PH451 QM Capstone</a:t>
                      </a:r>
                    </a:p>
                    <a:p>
                      <a:pPr algn="l" defTabSz="457200">
                        <a:defRPr sz="3700">
                          <a:solidFill>
                            <a:srgbClr val="00905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dirty="0"/>
                    </a:p>
                  </a:txBody>
                  <a:tcPr marL="177800" marR="177800" marT="177800" marB="177800" horzOverflow="overflow"/>
                </a:tc>
                <a:tc hMerge="1"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0905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dirty="0"/>
                    </a:p>
                  </a:txBody>
                  <a:tcPr marL="177800" marR="177800" marT="177800" marB="177800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lang="en-US" sz="3700" b="0" i="0" u="none" strike="noStrike" cap="none" spc="0" baseline="0" dirty="0">
                          <a:solidFill>
                            <a:srgbClr val="9411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Helvetica Neue"/>
                        </a:rPr>
                        <a:t>PH423 E&amp;E (</a:t>
                      </a:r>
                      <a:r>
                        <a:rPr lang="en-US" sz="3700" b="0" i="0" u="none" strike="noStrike" cap="none" spc="0" baseline="0" dirty="0" err="1">
                          <a:solidFill>
                            <a:srgbClr val="9411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Helvetica Neue"/>
                        </a:rPr>
                        <a:t>Thermo</a:t>
                      </a:r>
                      <a:r>
                        <a:rPr lang="en-US" sz="3700" b="0" i="0" u="none" strike="noStrike" cap="none" spc="0" baseline="0" dirty="0">
                          <a:solidFill>
                            <a:srgbClr val="9411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Helvetica Neue"/>
                        </a:rPr>
                        <a:t>)</a:t>
                      </a:r>
                    </a:p>
                    <a:p>
                      <a:pPr algn="l" defTabSz="457200">
                        <a:defRPr sz="3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lang="en-US" dirty="0"/>
                        <a:t>PH481 Optics</a:t>
                      </a:r>
                    </a:p>
                  </a:txBody>
                  <a:tcPr marL="177800" marR="177800" marT="177800" marB="17780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PH441 St</a:t>
                      </a:r>
                      <a:r>
                        <a:rPr lang="en-US" dirty="0"/>
                        <a:t>at Mech</a:t>
                      </a:r>
                    </a:p>
                  </a:txBody>
                  <a:tcPr marL="177800" marR="177800" marT="177800" marB="17780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Quantum Cours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Quantum Courses</a:t>
            </a:r>
          </a:p>
        </p:txBody>
      </p:sp>
      <p:graphicFrame>
        <p:nvGraphicFramePr>
          <p:cNvPr id="161" name="Table"/>
          <p:cNvGraphicFramePr/>
          <p:nvPr/>
        </p:nvGraphicFramePr>
        <p:xfrm>
          <a:off x="1594715" y="4746569"/>
          <a:ext cx="12067034" cy="775359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895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3048">
                <a:tc>
                  <a:txBody>
                    <a:bodyPr/>
                    <a:lstStyle/>
                    <a:p>
                      <a:pPr defTabSz="914400">
                        <a:defRPr sz="3700"/>
                      </a:pPr>
                      <a:endParaRPr/>
                    </a:p>
                  </a:txBody>
                  <a:tcPr marL="63500" marR="63500" marT="0" marB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Fall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Winter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Spring</a:t>
                      </a: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9254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1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PH425 Quantum Fundamentals - Weeks 6-10</a:t>
                      </a:r>
                      <a:br/>
                      <a:endParaRPr/>
                    </a:p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PH551 QM Capstone</a:t>
                      </a:r>
                    </a:p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PH426 Central Forces</a:t>
                      </a:r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3904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2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PH651 QM 1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PH652 QM 2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PH653 QM III</a:t>
                      </a:r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E&amp;M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E&amp;M</a:t>
            </a:r>
          </a:p>
        </p:txBody>
      </p:sp>
      <p:graphicFrame>
        <p:nvGraphicFramePr>
          <p:cNvPr id="164" name="Table"/>
          <p:cNvGraphicFramePr/>
          <p:nvPr>
            <p:extLst>
              <p:ext uri="{D42A27DB-BD31-4B8C-83A1-F6EECF244321}">
                <p14:modId xmlns:p14="http://schemas.microsoft.com/office/powerpoint/2010/main" val="2163935335"/>
              </p:ext>
            </p:extLst>
          </p:nvPr>
        </p:nvGraphicFramePr>
        <p:xfrm>
          <a:off x="1594715" y="3880727"/>
          <a:ext cx="12067034" cy="3434473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895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62300">
                <a:tc>
                  <a:txBody>
                    <a:bodyPr/>
                    <a:lstStyle/>
                    <a:p>
                      <a:pPr defTabSz="914400">
                        <a:defRPr sz="3700"/>
                      </a:pPr>
                      <a:endParaRPr/>
                    </a:p>
                  </a:txBody>
                  <a:tcPr marL="63500" marR="63500" marT="0" marB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Fall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Winter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Spring</a:t>
                      </a: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2173">
                <a:tc>
                  <a:txBody>
                    <a:bodyPr/>
                    <a:lstStyle/>
                    <a:p>
                      <a:pPr algn="l" defTabSz="457200"/>
                      <a:r>
                        <a:rPr sz="3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1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 dirty="0">
                          <a:solidFill>
                            <a:srgbClr val="00905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PH531 E&amp;M Capstone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08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PH631 E</a:t>
                      </a:r>
                      <a:r>
                        <a:rPr lang="en-US" dirty="0"/>
                        <a:t>&amp;</a:t>
                      </a:r>
                      <a:r>
                        <a:rPr dirty="0"/>
                        <a:t>M 1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08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PH632 E&amp;M 2</a:t>
                      </a:r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5" name="Table"/>
          <p:cNvGraphicFramePr/>
          <p:nvPr>
            <p:extLst>
              <p:ext uri="{D42A27DB-BD31-4B8C-83A1-F6EECF244321}">
                <p14:modId xmlns:p14="http://schemas.microsoft.com/office/powerpoint/2010/main" val="2262216062"/>
              </p:ext>
            </p:extLst>
          </p:nvPr>
        </p:nvGraphicFramePr>
        <p:xfrm>
          <a:off x="1594715" y="8847809"/>
          <a:ext cx="12067034" cy="3457243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895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3048">
                <a:tc>
                  <a:txBody>
                    <a:bodyPr/>
                    <a:lstStyle/>
                    <a:p>
                      <a:pPr defTabSz="914400">
                        <a:defRPr sz="3700"/>
                      </a:pPr>
                      <a:endParaRPr/>
                    </a:p>
                  </a:txBody>
                  <a:tcPr marL="63500" marR="63500" marT="0" marB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Fall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Winter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Spring</a:t>
                      </a: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767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1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 dirty="0">
                          <a:solidFill>
                            <a:srgbClr val="00905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PH422 Static Fields Weeks 1-</a:t>
                      </a:r>
                      <a:r>
                        <a:rPr lang="en-US" sz="3700" dirty="0">
                          <a:solidFill>
                            <a:srgbClr val="00905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5 </a:t>
                      </a:r>
                      <a:endParaRPr sz="3700" dirty="0">
                        <a:solidFill>
                          <a:srgbClr val="00905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4715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2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solidFill>
                            <a:srgbClr val="00905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PH531 E&amp;M Capstone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08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PH631 E&amp;M 1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08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PH632 E&amp;M 2</a:t>
                      </a:r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hermo/Stat Mech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Thermo/Stat Mech</a:t>
            </a:r>
          </a:p>
        </p:txBody>
      </p:sp>
      <p:graphicFrame>
        <p:nvGraphicFramePr>
          <p:cNvPr id="168" name="Table"/>
          <p:cNvGraphicFramePr/>
          <p:nvPr>
            <p:extLst>
              <p:ext uri="{D42A27DB-BD31-4B8C-83A1-F6EECF244321}">
                <p14:modId xmlns:p14="http://schemas.microsoft.com/office/powerpoint/2010/main" val="4055676521"/>
              </p:ext>
            </p:extLst>
          </p:nvPr>
        </p:nvGraphicFramePr>
        <p:xfrm>
          <a:off x="1594715" y="3880727"/>
          <a:ext cx="12067034" cy="439409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895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9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915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31175">
                <a:tc>
                  <a:txBody>
                    <a:bodyPr/>
                    <a:lstStyle/>
                    <a:p>
                      <a:pPr defTabSz="914400">
                        <a:defRPr sz="3700"/>
                      </a:pPr>
                      <a:endParaRPr/>
                    </a:p>
                  </a:txBody>
                  <a:tcPr marL="63500" marR="63500" marT="0" marB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Fall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Winter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Spring</a:t>
                      </a: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2920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1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endParaRPr sz="3700" dirty="0">
                        <a:solidFill>
                          <a:srgbClr val="9411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dirty="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PH423 Energy &amp; Entropy (</a:t>
                      </a:r>
                      <a:r>
                        <a:rPr lang="en-US" sz="3700" dirty="0" err="1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Thermo</a:t>
                      </a:r>
                      <a:r>
                        <a:rPr lang="en-US" sz="3700" dirty="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)</a:t>
                      </a:r>
                    </a:p>
                    <a:p>
                      <a:pPr algn="l" defTabSz="457200"/>
                      <a:r>
                        <a:rPr sz="3700" dirty="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PH641 SM 1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 dirty="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PH642 SM II</a:t>
                      </a:r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lassical Mechanic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Classical Mechanics</a:t>
            </a:r>
          </a:p>
        </p:txBody>
      </p:sp>
      <p:graphicFrame>
        <p:nvGraphicFramePr>
          <p:cNvPr id="171" name="Table"/>
          <p:cNvGraphicFramePr/>
          <p:nvPr/>
        </p:nvGraphicFramePr>
        <p:xfrm>
          <a:off x="1594715" y="3880727"/>
          <a:ext cx="12067034" cy="4394096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895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5878">
                <a:tc>
                  <a:txBody>
                    <a:bodyPr/>
                    <a:lstStyle/>
                    <a:p>
                      <a:pPr defTabSz="914400">
                        <a:defRPr sz="3700"/>
                      </a:pPr>
                      <a:endParaRPr/>
                    </a:p>
                  </a:txBody>
                  <a:tcPr marL="63500" marR="63500" marT="0" marB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Fall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Winter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Spring</a:t>
                      </a: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9109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1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solidFill>
                            <a:srgbClr val="FF2F9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PH335 CM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9109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2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solidFill>
                            <a:srgbClr val="FF2F9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PH621 CM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253</Words>
  <Application>Microsoft Office PowerPoint</Application>
  <PresentationFormat>Custom</PresentationFormat>
  <Paragraphs>89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Helvetica Neue</vt:lpstr>
      <vt:lpstr>Helvetica Neue Medium</vt:lpstr>
      <vt:lpstr>21_BasicWhite</vt:lpstr>
      <vt:lpstr>OSU Physics Bridge Courses</vt:lpstr>
      <vt:lpstr>Overview</vt:lpstr>
      <vt:lpstr>OSU Undergraduate Physics Program</vt:lpstr>
      <vt:lpstr>Quantum Courses</vt:lpstr>
      <vt:lpstr>E&amp;M</vt:lpstr>
      <vt:lpstr>Thermo/Stat Mech</vt:lpstr>
      <vt:lpstr>Classical Mechanics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OSU Physics Bridge Courses</dc:title>
  <dc:creator>Manogue, Corinne Alison</dc:creator>
  <cp:lastModifiedBy>DeAngelis, Fred</cp:lastModifiedBy>
  <cp:revision>6</cp:revision>
  <dcterms:modified xsi:type="dcterms:W3CDTF">2025-09-08T22:57:02Z</dcterms:modified>
</cp:coreProperties>
</file>